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76" r:id="rId2"/>
    <p:sldId id="320" r:id="rId3"/>
    <p:sldId id="354" r:id="rId4"/>
    <p:sldId id="328" r:id="rId5"/>
    <p:sldId id="341" r:id="rId6"/>
    <p:sldId id="344" r:id="rId7"/>
    <p:sldId id="343" r:id="rId8"/>
    <p:sldId id="342" r:id="rId9"/>
    <p:sldId id="312" r:id="rId10"/>
    <p:sldId id="313" r:id="rId11"/>
    <p:sldId id="337" r:id="rId12"/>
    <p:sldId id="332" r:id="rId13"/>
    <p:sldId id="355" r:id="rId14"/>
    <p:sldId id="356" r:id="rId15"/>
    <p:sldId id="357" r:id="rId16"/>
    <p:sldId id="358" r:id="rId17"/>
    <p:sldId id="275" r:id="rId18"/>
    <p:sldId id="339" r:id="rId19"/>
    <p:sldId id="360" r:id="rId20"/>
    <p:sldId id="314" r:id="rId21"/>
    <p:sldId id="359" r:id="rId22"/>
    <p:sldId id="316" r:id="rId23"/>
    <p:sldId id="370" r:id="rId24"/>
    <p:sldId id="260" r:id="rId25"/>
    <p:sldId id="361" r:id="rId26"/>
    <p:sldId id="322" r:id="rId27"/>
    <p:sldId id="324" r:id="rId28"/>
    <p:sldId id="266" r:id="rId29"/>
    <p:sldId id="362" r:id="rId30"/>
    <p:sldId id="363" r:id="rId31"/>
    <p:sldId id="364" r:id="rId32"/>
    <p:sldId id="365" r:id="rId33"/>
    <p:sldId id="350" r:id="rId34"/>
    <p:sldId id="346" r:id="rId35"/>
    <p:sldId id="349" r:id="rId36"/>
    <p:sldId id="348" r:id="rId37"/>
    <p:sldId id="351" r:id="rId38"/>
    <p:sldId id="352" r:id="rId39"/>
    <p:sldId id="353" r:id="rId40"/>
    <p:sldId id="366" r:id="rId41"/>
    <p:sldId id="367" r:id="rId42"/>
    <p:sldId id="368" r:id="rId43"/>
    <p:sldId id="369" r:id="rId44"/>
    <p:sldId id="321" r:id="rId45"/>
    <p:sldId id="317" r:id="rId46"/>
    <p:sldId id="292" r:id="rId47"/>
    <p:sldId id="293" r:id="rId48"/>
    <p:sldId id="285" r:id="rId49"/>
    <p:sldId id="371" r:id="rId50"/>
    <p:sldId id="372" r:id="rId51"/>
    <p:sldId id="373" r:id="rId52"/>
    <p:sldId id="374" r:id="rId53"/>
    <p:sldId id="375" r:id="rId54"/>
    <p:sldId id="295" r:id="rId55"/>
  </p:sldIdLst>
  <p:sldSz cx="12192000" cy="6858000"/>
  <p:notesSz cx="6799263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18A80B25-E94D-46F8-BB73-E3639CEB0632}">
          <p14:sldIdLst>
            <p14:sldId id="376"/>
          </p14:sldIdLst>
        </p14:section>
        <p14:section name="DİJİTAL OKURYAZARLIK" id="{16D33162-E475-45BB-B0E9-E96C17E10FAC}">
          <p14:sldIdLst>
            <p14:sldId id="320"/>
            <p14:sldId id="354"/>
            <p14:sldId id="328"/>
            <p14:sldId id="341"/>
            <p14:sldId id="344"/>
            <p14:sldId id="343"/>
            <p14:sldId id="342"/>
            <p14:sldId id="312"/>
            <p14:sldId id="313"/>
            <p14:sldId id="337"/>
            <p14:sldId id="332"/>
            <p14:sldId id="355"/>
            <p14:sldId id="356"/>
            <p14:sldId id="357"/>
            <p14:sldId id="358"/>
          </p14:sldIdLst>
        </p14:section>
        <p14:section name="İÇİNDEKİLER" id="{35CCCB29-66B0-43D1-9FC2-60C34A5E84DB}">
          <p14:sldIdLst>
            <p14:sldId id="275"/>
          </p14:sldIdLst>
        </p14:section>
        <p14:section name="DİJİTAL VATANDAŞ" id="{BED05127-8E6F-4BCF-90F7-B9AC24A89D76}">
          <p14:sldIdLst>
            <p14:sldId id="339"/>
            <p14:sldId id="360"/>
          </p14:sldIdLst>
        </p14:section>
        <p14:section name="DİJİTAL AYAK İZİ" id="{626D7B14-DAD2-4F98-B44C-ABA57C7A6CB7}">
          <p14:sldIdLst>
            <p14:sldId id="314"/>
            <p14:sldId id="359"/>
          </p14:sldIdLst>
        </p14:section>
        <p14:section name="BİLİŞİM ETİĞİ" id="{8FB21290-BB17-42FC-80F0-CCB54656F275}">
          <p14:sldIdLst>
            <p14:sldId id="316"/>
            <p14:sldId id="370"/>
          </p14:sldIdLst>
        </p14:section>
        <p14:section name="KİŞİSEL VERİ" id="{B6E52472-C18E-41C5-AA36-7864A5AA5E9A}">
          <p14:sldIdLst>
            <p14:sldId id="260"/>
            <p14:sldId id="361"/>
            <p14:sldId id="322"/>
          </p14:sldIdLst>
        </p14:section>
        <p14:section name="BİLGİ KİRLİLİĞİ" id="{86D1AFC5-0E1C-4350-926F-1EB08EEA4194}">
          <p14:sldIdLst>
            <p14:sldId id="324"/>
            <p14:sldId id="266"/>
            <p14:sldId id="362"/>
            <p14:sldId id="363"/>
            <p14:sldId id="364"/>
            <p14:sldId id="365"/>
          </p14:sldIdLst>
        </p14:section>
        <p14:section name="TÜİK" id="{6E4E2962-2560-4DEC-AA8C-275722EAC1BA}">
          <p14:sldIdLst>
            <p14:sldId id="350"/>
            <p14:sldId id="346"/>
            <p14:sldId id="349"/>
            <p14:sldId id="348"/>
            <p14:sldId id="351"/>
            <p14:sldId id="352"/>
            <p14:sldId id="353"/>
            <p14:sldId id="366"/>
            <p14:sldId id="367"/>
            <p14:sldId id="368"/>
            <p14:sldId id="369"/>
          </p14:sldIdLst>
        </p14:section>
        <p14:section name="RİSK VE TEHDİTLER" id="{6CD534D1-E94E-40BA-8264-4F1C9D4AB0E9}">
          <p14:sldIdLst>
            <p14:sldId id="321"/>
          </p14:sldIdLst>
        </p14:section>
        <p14:section name="GÜVENLİ DİJİTAL OKURYAZARLIK" id="{241B89EF-8094-41E8-9DDC-6F4D00D1CFC9}">
          <p14:sldIdLst>
            <p14:sldId id="317"/>
            <p14:sldId id="292"/>
            <p14:sldId id="293"/>
            <p14:sldId id="285"/>
          </p14:sldIdLst>
        </p14:section>
        <p14:section name="YAPILABİLECEKLER-BAŞVURU YOLLARI" id="{6E835DF9-14BE-4E9F-A7B1-BF2389EBE421}">
          <p14:sldIdLst>
            <p14:sldId id="371"/>
            <p14:sldId id="372"/>
            <p14:sldId id="373"/>
            <p14:sldId id="374"/>
            <p14:sldId id="375"/>
          </p14:sldIdLst>
        </p14:section>
        <p14:section name="SONUÇ" id="{29EDC6E4-04C5-40E0-9964-AA690E93C903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3" autoAdjust="0"/>
    <p:restoredTop sz="81170" autoAdjust="0"/>
  </p:normalViewPr>
  <p:slideViewPr>
    <p:cSldViewPr snapToGrid="0">
      <p:cViewPr varScale="1">
        <p:scale>
          <a:sx n="60" d="100"/>
          <a:sy n="60" d="100"/>
        </p:scale>
        <p:origin x="9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37C59141-1702-4AD4-8523-0661309AE451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9ECB0045-3DB6-4E03-89E3-7012B3A330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74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106D96D-7932-4898-8FF7-8E0BE806B694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6996D8D-34CF-41FB-9DAE-AC93F45E6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0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Anlatıcı personel kendini tanıtır.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Sunum konusundan bahsedilir.</a:t>
            </a:r>
          </a:p>
          <a:p>
            <a:r>
              <a:rPr lang="tr-TR" dirty="0"/>
              <a:t>Dijital okuryazarlık kavramının günümüzdeki yeri nedir?</a:t>
            </a:r>
          </a:p>
          <a:p>
            <a:r>
              <a:rPr lang="tr-TR" dirty="0"/>
              <a:t>Toplum olarak dijital okuryazarlık konusunda bilinen yanlışlar ve doğrular?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0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Örnek bir haber üzerinden şüpheci ve eleştirel yaklaşımın nasıl olması gerektiği anlatılır.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35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İleri bölümlerde kişisel güvenliğimizi alma yollarından bahsedileceği söylenerek merak uyandırılır.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4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@SiberayEGM sosyal medya hesaplarında Google etkin arama videolarında etkin arama teknikleri bulunduğundan ve aramalarını kısa zaman içinde kolaylıkla yapabilecekleri anlatılır.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166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İnternette karşılaşılabilecek tehlikelere öğrencilerden örnekler alınır.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92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748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Vatandaş ve Dijital vatandaş kavramlarının farkı anlatılır.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91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Düşünme süresi verilir ve buraya kadar anlatılan konulardan çıkarımlarda bulunarak değerlendirmeleri istenir.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82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Hedef kitleye uygun cümlelerle anlatımı sağlanır.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99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Düşünme süresi verilir ve anlatılan konuda çıkarımlarda bulunarak değerlendirmeleri istenmeli.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384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Etik kurallara uymanın gerekliliğinden bahsedilir.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1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6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sz="1600" b="0" dirty="0"/>
              <a:t>Okuryazarlık ve dijital okuryazarlık arasındaki farkı kavrar.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86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Sosyal medya, dijital oyun platformları gibi insanlarla iletişim halinde bulunulan platformlarda yapılması/yapılmaması gereken durumlara karşılık uyarılarda bulunulmalı.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7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Kişisel veri kavramını «ortaokul» yaş grubu öğrenciler bilmemekte veya karıştırmaktadır. Bu konuda bolca örnek vererek öğrencilerin analiz etmesi sağlanmalı.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42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Örnekler çoğaltılabilir.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00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Kişisel veriler neden korunmalı? sorusuna kendinde cevaplar bulmalı.</a:t>
            </a:r>
          </a:p>
          <a:p>
            <a:r>
              <a:rPr lang="tr-TR" dirty="0"/>
              <a:t>Ardından korumak için yapılabilecekler irdelenmeli.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699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Haberlerde bilgi kirliliği konusuna örnek olabilecek içerikler gösterilir.</a:t>
            </a:r>
          </a:p>
          <a:p>
            <a:r>
              <a:rPr lang="tr-TR" dirty="0"/>
              <a:t>Yayınlanan bir bilgiye neden sorgulayıcı, eleştirel yaklaşılmalı? Tartışılmalı.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637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Yaş grubu ayırt etmeksizin tüm toplumlarda büyük bir soruna yol açan «Doğru Bilgiye Ulaşma Sorunu» örnek olaylarla anlatılmalı.</a:t>
            </a:r>
          </a:p>
          <a:p>
            <a:r>
              <a:rPr lang="tr-TR" dirty="0"/>
              <a:t>Yanlış anlaşılmalara sebebiyet verilmemeli.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315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Örnek kurumsal sitelere örnek verilmeli.</a:t>
            </a:r>
          </a:p>
          <a:p>
            <a:r>
              <a:rPr lang="tr-TR" dirty="0"/>
              <a:t>www.egm.gov.tr gibi.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69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881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Farklı kaynaklardan dikkate alınması gereken internet sitelerine örnekler verilmeli.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30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Akademik, MEB, E-okul gibi bilimsel yayınların paylaşıldığı siteler kullanılmalı.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Çocuğun günlük hayatındaki dijital okuryazarlık olarak adlandırılabilecek eylemlerine örnekler vermesi istenir.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851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Araştırma sonuçları 6-15 yaş grubuna giren çocukları kapsamaktadır.</a:t>
            </a:r>
          </a:p>
          <a:p>
            <a:r>
              <a:rPr lang="tr-TR" dirty="0"/>
              <a:t>Bu kapsamda;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Araştırma sonuçlarını çocukların kendi kullanım oran ve düzeylerini düşünerek içselleştirmelerini sağlayınız.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6-15 yaş grubu çocuk sonuçlara geniş açıdan baktığında nerede olduğunu/olmadığını görmeli.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Teknoloji bağımlılığı konusuna burada değinilebilir. Fakat sunum bütünlüğünü bölmemek açısından kısa tutulmalıdır.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64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NOT:</a:t>
            </a:r>
          </a:p>
          <a:p>
            <a:r>
              <a:rPr lang="tr-TR" dirty="0"/>
              <a:t>Buradaki araştırma sonucunun tablet kullanımın neden en fazla olduğuna dair bir kıyaslama yapılarak teknolojik cihazlar kullanılırken dikkat edilmesi gereken ergonomik kurallara değinilmeli.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057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Daha fazla örnek için öğrencilere sorular yöneltilmeli.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271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Teknolojinin sınırsız faydasının yanında risklerine tehditlerine karşın neler yapılabilir?</a:t>
            </a:r>
          </a:p>
          <a:p>
            <a:r>
              <a:rPr lang="tr-TR" dirty="0"/>
              <a:t>Kişisel siber güvenlik nasıl alınabilir?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882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Güvenli Dijital Okuryazar olmanın yolları nelerdir? Hangi önlemler alınmalı?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734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Önlemleri verirken neden yapmalıyız da birkaç madde için gösterebiliriz.</a:t>
            </a:r>
          </a:p>
          <a:p>
            <a:r>
              <a:rPr lang="tr-TR" dirty="0"/>
              <a:t>Örneğin; Ortak alanlardaki bilgisayarlardan çıkış yapın. Peki neden çıkış yapmalıyım? Birkaç madde bu şekilde mantıklı olarak açıklanarak öğrencinin analiz etmesi sağlanır.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089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000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Ciddi ve hassas konularda ortaokul yaş grubundaki çocukların bilmesi gerekenden fazlası aktarılmamalı.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27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Bu konuda öğrencilerin aile, rehber öğretmen işbirliği içinde bulunmalarına önemle dikkat edilmeli.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555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Çocuğun anlamını bilmediği kelimeler anlatılmalıdır.</a:t>
            </a:r>
          </a:p>
          <a:p>
            <a:r>
              <a:rPr lang="tr-TR" dirty="0"/>
              <a:t>Misilleme nedir?</a:t>
            </a:r>
          </a:p>
          <a:p>
            <a:r>
              <a:rPr lang="tr-TR" dirty="0"/>
              <a:t>Siber nedir?</a:t>
            </a:r>
          </a:p>
          <a:p>
            <a:r>
              <a:rPr lang="tr-TR" dirty="0"/>
              <a:t>Zorba nedir?</a:t>
            </a:r>
          </a:p>
          <a:p>
            <a:r>
              <a:rPr lang="tr-TR" dirty="0"/>
              <a:t>Siber zorba nedir?</a:t>
            </a:r>
          </a:p>
          <a:p>
            <a:r>
              <a:rPr lang="tr-TR" dirty="0"/>
              <a:t>Mağduriyet nedir? gibi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79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8966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Delil konusu örneklendirilmeli.</a:t>
            </a:r>
          </a:p>
          <a:p>
            <a:r>
              <a:rPr lang="tr-TR" dirty="0"/>
              <a:t>18 yaş önce ve sonrası yaş grubu için yapılması gerekenler karşılaştırılarak anlatılmalı.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6940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solidFill>
                  <a:srgbClr val="FF0000"/>
                </a:solidFill>
                <a:highlight>
                  <a:srgbClr val="00FF00"/>
                </a:highlight>
              </a:rPr>
              <a:t>Okullardan gelen genel soru 112 ile 155’i bağdaştıramamalarından kaynaklanıyor. Tüm hatların 112 numaralı hatta birleştirildiği açıklanmalı.</a:t>
            </a:r>
          </a:p>
          <a:p>
            <a:r>
              <a:rPr lang="tr-TR" b="0" dirty="0"/>
              <a:t>İnternet sitesi uygulamalı olarak açılarak gösterilmeli.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896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Sosyal medya hesaplarımız ekranda açılarak içeriklerimizden örnekler gösterilmeli.</a:t>
            </a:r>
          </a:p>
          <a:p>
            <a:r>
              <a:rPr lang="tr-TR" dirty="0"/>
              <a:t>Takip etmeleri konusunda tavsiyelerde bulunulmalı.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74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56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Dijital okuryazarlığın önemi ve kullanıcılara sağladığı faydaları kavrar.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4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Bilinçli Dijital okuryazarlık becerisinin özetini kavrar.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9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Her özellikte dinleyicilerden örnekler vermesi istenir.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65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solidFill>
                  <a:srgbClr val="FF0000"/>
                </a:solidFill>
                <a:highlight>
                  <a:srgbClr val="00FF00"/>
                </a:highlight>
              </a:rPr>
              <a:t>NOT:</a:t>
            </a:r>
          </a:p>
          <a:p>
            <a:r>
              <a:rPr lang="tr-TR" dirty="0"/>
              <a:t>Doğru bilgiye ulaşmanın ipuçlarının gelecek bölümlerde bahsedileceği söylenerek merak uyandırılır.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6D8D-34CF-41FB-9DAE-AC93F45E66A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3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DB2F-3023-49BD-8D59-5CB76A5B8CC9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2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E250-3334-48C6-AC1D-383278962A73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0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9FD5-3D16-4544-89EA-266188B92ADD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07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0633-A78C-4B37-A5BD-1BDDC1C14D15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7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65-CE29-4A8B-A093-6D52667A6A4F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14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400D-F3E0-4C98-BE89-A387C1BA31B5}" type="datetime1">
              <a:rPr lang="tr-TR" smtClean="0"/>
              <a:t>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2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EBDB-1C40-4B89-9F50-013B99771550}" type="datetime1">
              <a:rPr lang="tr-TR" smtClean="0"/>
              <a:t>9.03.2023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42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66EA-6F9A-42C7-9830-830D88AB1ABA}" type="datetime1">
              <a:rPr lang="tr-TR" smtClean="0"/>
              <a:t>9.03.2023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7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8FB-8204-44DE-B928-59FA351C2B74}" type="datetime1">
              <a:rPr lang="tr-TR" smtClean="0"/>
              <a:t>9.03.2023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1FD6-3A5E-4A86-B3A7-29111F4890E2}" type="datetime1">
              <a:rPr lang="tr-TR" smtClean="0"/>
              <a:t>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1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284-73B0-418D-B79D-305A860548B6}" type="datetime1">
              <a:rPr lang="tr-TR" smtClean="0"/>
              <a:t>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8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56FC-CDA2-4B8D-9236-809F867066CF}" type="datetime1">
              <a:rPr lang="tr-TR" smtClean="0"/>
              <a:t>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DAD4-0090-4806-989D-7A066328DE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7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islemler.egm.gov.tr/Sayfalar/Ihbar.asp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C672560-0DD5-408D-B2CF-616E35F018A5}"/>
              </a:ext>
            </a:extLst>
          </p:cNvPr>
          <p:cNvSpPr txBox="1"/>
          <p:nvPr/>
        </p:nvSpPr>
        <p:spPr>
          <a:xfrm>
            <a:off x="87778" y="1878074"/>
            <a:ext cx="119878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102D49"/>
                </a:solidFill>
                <a:cs typeface="Times New Roman" panose="02020603050405020304" pitchFamily="18" charset="0"/>
              </a:rPr>
              <a:t>DİJİTAL OKURYAZARLIK</a:t>
            </a:r>
          </a:p>
          <a:p>
            <a:pPr algn="ctr"/>
            <a:r>
              <a:rPr lang="tr-TR" sz="4400" b="1" dirty="0">
                <a:solidFill>
                  <a:srgbClr val="102D49"/>
                </a:solidFill>
                <a:cs typeface="Times New Roman" panose="02020603050405020304" pitchFamily="18" charset="0"/>
              </a:rPr>
              <a:t>VE </a:t>
            </a:r>
          </a:p>
          <a:p>
            <a:pPr algn="ctr"/>
            <a:r>
              <a:rPr lang="tr-TR" sz="4400" b="1" dirty="0">
                <a:solidFill>
                  <a:srgbClr val="102D49"/>
                </a:solidFill>
                <a:cs typeface="Times New Roman" panose="02020603050405020304" pitchFamily="18" charset="0"/>
              </a:rPr>
              <a:t>SİBER GÜVENLİK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C672560-0DD5-408D-B2CF-616E35F018A5}"/>
              </a:ext>
            </a:extLst>
          </p:cNvPr>
          <p:cNvSpPr txBox="1"/>
          <p:nvPr/>
        </p:nvSpPr>
        <p:spPr>
          <a:xfrm>
            <a:off x="10842313" y="201144"/>
            <a:ext cx="134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ORTAOKUL</a:t>
            </a:r>
          </a:p>
        </p:txBody>
      </p:sp>
    </p:spTree>
    <p:extLst>
      <p:ext uri="{BB962C8B-B14F-4D97-AF65-F5344CB8AC3E}">
        <p14:creationId xmlns:p14="http://schemas.microsoft.com/office/powerpoint/2010/main" val="68282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540900" y="1788112"/>
            <a:ext cx="11110200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Dijitalleşen dünya ile hayatımıza giren dijital okuryazarlık kavramı, </a:t>
            </a:r>
            <a:r>
              <a:rPr lang="tr-TR" sz="2800" i="1" dirty="0">
                <a:solidFill>
                  <a:srgbClr val="FF0000"/>
                </a:solidFill>
              </a:rPr>
              <a:t>dijital mecradaki içerik ve eylemleri doğru anlamak ve yorumlamak</a:t>
            </a:r>
            <a:r>
              <a:rPr lang="tr-TR" sz="2800" i="1" dirty="0"/>
              <a:t> </a:t>
            </a:r>
            <a:r>
              <a:rPr lang="tr-TR" sz="2800" dirty="0"/>
              <a:t>açısından önemlidir.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86470B2A-0CE7-4825-8FDC-1483291773FB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938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6221EE9-C6FC-402A-9ED9-AE9755021CD0}"/>
              </a:ext>
            </a:extLst>
          </p:cNvPr>
          <p:cNvSpPr txBox="1"/>
          <p:nvPr/>
        </p:nvSpPr>
        <p:spPr>
          <a:xfrm>
            <a:off x="693300" y="2397508"/>
            <a:ext cx="11110200" cy="108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 Bir Dijital Okuryazarın Özellikleri</a:t>
            </a:r>
            <a:endParaRPr lang="tr-TR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Ünlem işareti">
            <a:extLst>
              <a:ext uri="{FF2B5EF4-FFF2-40B4-BE49-F238E27FC236}">
                <a16:creationId xmlns:a16="http://schemas.microsoft.com/office/drawing/2014/main" id="{2A470F21-AF10-40BC-8CFA-5F5011E5E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2481257"/>
            <a:ext cx="914400" cy="91440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97C284-2360-4133-9482-79E0778970A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557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09018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Doğru bilgiye araştırmalar sonucu ulaşır.</a:t>
            </a:r>
          </a:p>
        </p:txBody>
      </p:sp>
      <p:pic>
        <p:nvPicPr>
          <p:cNvPr id="9" name="Grafik 8" descr="Dedektif">
            <a:extLst>
              <a:ext uri="{FF2B5EF4-FFF2-40B4-BE49-F238E27FC236}">
                <a16:creationId xmlns:a16="http://schemas.microsoft.com/office/drawing/2014/main" id="{76D54B12-6BB2-4A48-8A8F-C0E2D3383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18" y="2514600"/>
            <a:ext cx="914400" cy="91440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AB86931-5075-4887-834E-4ED418ACB75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340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2309017"/>
            <a:ext cx="10069945" cy="1325563"/>
          </a:xfrm>
        </p:spPr>
        <p:txBody>
          <a:bodyPr/>
          <a:lstStyle/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Karşılaşılan bilgilere şüpheci ve eleştirel bakış açısıyla yaklaşır.</a:t>
            </a:r>
          </a:p>
        </p:txBody>
      </p:sp>
      <p:pic>
        <p:nvPicPr>
          <p:cNvPr id="6" name="Grafik 5" descr="Sorular">
            <a:extLst>
              <a:ext uri="{FF2B5EF4-FFF2-40B4-BE49-F238E27FC236}">
                <a16:creationId xmlns:a16="http://schemas.microsoft.com/office/drawing/2014/main" id="{18B087FD-F858-4B08-B6D6-BA5DFD0AC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981" y="2309017"/>
            <a:ext cx="1159163" cy="1159163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41EF6F-A0E6-4AB9-A5DE-C0D09A10A18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87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909" y="222596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Kişisel verileri korumak için alınabilecek güvenlik önlemlerini bilir.</a:t>
            </a:r>
          </a:p>
        </p:txBody>
      </p:sp>
      <p:pic>
        <p:nvPicPr>
          <p:cNvPr id="6" name="Grafik 5" descr="Kilitle">
            <a:extLst>
              <a:ext uri="{FF2B5EF4-FFF2-40B4-BE49-F238E27FC236}">
                <a16:creationId xmlns:a16="http://schemas.microsoft.com/office/drawing/2014/main" id="{36AF1C75-34E8-40A6-992A-017FB3987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618" y="2214419"/>
            <a:ext cx="1279236" cy="1279236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051810-B4D7-474D-BCF7-C3AD8276CEE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3389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73" y="2241982"/>
            <a:ext cx="9312563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İnternette arama yaparken arama motorlarını amacına uygun ve etkin bir şekilde kullanır.</a:t>
            </a:r>
          </a:p>
        </p:txBody>
      </p:sp>
      <p:pic>
        <p:nvPicPr>
          <p:cNvPr id="6" name="Grafik 5" descr="Hedef Merkezi">
            <a:extLst>
              <a:ext uri="{FF2B5EF4-FFF2-40B4-BE49-F238E27FC236}">
                <a16:creationId xmlns:a16="http://schemas.microsoft.com/office/drawing/2014/main" id="{1F2FC182-7D34-45E7-A459-62F0EDBB6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999" y="2223654"/>
            <a:ext cx="1343891" cy="1343891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DF25DC-EA41-4072-8A9D-5CCCF8B5F1E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7651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6FA113-B546-40C3-8BE6-29AE0C9C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00" y="2417473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İnternette karşılaşılabilecek tehlikeleri sezer.</a:t>
            </a:r>
          </a:p>
        </p:txBody>
      </p:sp>
      <p:pic>
        <p:nvPicPr>
          <p:cNvPr id="6" name="Grafik 5" descr="Radyoaktif">
            <a:extLst>
              <a:ext uri="{FF2B5EF4-FFF2-40B4-BE49-F238E27FC236}">
                <a16:creationId xmlns:a16="http://schemas.microsoft.com/office/drawing/2014/main" id="{C9B1339A-0119-40CE-BC4A-52561A1EE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891" y="2297472"/>
            <a:ext cx="1565564" cy="1565564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2C18B4-29A7-46AA-A584-CEEA1C4ED872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7344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21010" y="1040922"/>
            <a:ext cx="442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NELER ÖĞRENECEĞİZ?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337B951-59F6-4D03-96DA-1ECE91D9F0F1}"/>
              </a:ext>
            </a:extLst>
          </p:cNvPr>
          <p:cNvSpPr txBox="1"/>
          <p:nvPr/>
        </p:nvSpPr>
        <p:spPr>
          <a:xfrm>
            <a:off x="921017" y="3956201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Kişisel Veri Nedir?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3260BC8-C826-4AE6-B374-DBEF5812E6BB}"/>
              </a:ext>
            </a:extLst>
          </p:cNvPr>
          <p:cNvSpPr txBox="1"/>
          <p:nvPr/>
        </p:nvSpPr>
        <p:spPr>
          <a:xfrm>
            <a:off x="921010" y="4571057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Bilgi Kirliliği Nedir ve Nasıl Önlenir?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7DBE56F-F808-435E-862E-E2CFE0BC63BD}"/>
              </a:ext>
            </a:extLst>
          </p:cNvPr>
          <p:cNvSpPr txBox="1"/>
          <p:nvPr/>
        </p:nvSpPr>
        <p:spPr>
          <a:xfrm>
            <a:off x="921011" y="3364025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Bilişim Etiği Nedir ve Nelere Dikkat Edilmeli?</a:t>
            </a:r>
          </a:p>
        </p:txBody>
      </p:sp>
      <p:pic>
        <p:nvPicPr>
          <p:cNvPr id="8194" name="Picture 2" descr="Universal Soru Işareti: Nedenini Sorun? nasıl? ne? sticker Fiyatı">
            <a:extLst>
              <a:ext uri="{FF2B5EF4-FFF2-40B4-BE49-F238E27FC236}">
                <a16:creationId xmlns:a16="http://schemas.microsoft.com/office/drawing/2014/main" id="{64AC9F72-5745-4D88-8242-03D93187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96" y="138039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E41A8AE-1355-4061-B0E7-5B6E1A8BCB66}"/>
              </a:ext>
            </a:extLst>
          </p:cNvPr>
          <p:cNvSpPr txBox="1"/>
          <p:nvPr/>
        </p:nvSpPr>
        <p:spPr>
          <a:xfrm>
            <a:off x="921010" y="2733319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Dijital Ayak İzi Nedir?</a:t>
            </a:r>
          </a:p>
        </p:txBody>
      </p:sp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D88DB480-AF55-491C-A74E-BA8FC4015090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E41A8AE-1355-4061-B0E7-5B6E1A8BCB66}"/>
              </a:ext>
            </a:extLst>
          </p:cNvPr>
          <p:cNvSpPr txBox="1"/>
          <p:nvPr/>
        </p:nvSpPr>
        <p:spPr>
          <a:xfrm>
            <a:off x="921010" y="2198912"/>
            <a:ext cx="67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Dijital Vatandaş Nedir?</a:t>
            </a:r>
          </a:p>
        </p:txBody>
      </p:sp>
    </p:spTree>
    <p:extLst>
      <p:ext uri="{BB962C8B-B14F-4D97-AF65-F5344CB8AC3E}">
        <p14:creationId xmlns:p14="http://schemas.microsoft.com/office/powerpoint/2010/main" val="118474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169333" y="1142028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DİJİTAL VATANDAŞ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57224" y="2372521"/>
            <a:ext cx="6639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İnterneti doğru, etkin ve etik kullanma becerisi sizin iyi bir “</a:t>
            </a:r>
            <a:r>
              <a:rPr lang="tr-TR" sz="2400" i="1" dirty="0"/>
              <a:t>dijital vatandaş</a:t>
            </a:r>
            <a:r>
              <a:rPr lang="tr-TR" sz="2400" dirty="0"/>
              <a:t>” olduğunuzun bir göstergesidir.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ijital vatandaş olmanın 5 basit kuralı">
            <a:extLst>
              <a:ext uri="{FF2B5EF4-FFF2-40B4-BE49-F238E27FC236}">
                <a16:creationId xmlns:a16="http://schemas.microsoft.com/office/drawing/2014/main" id="{6D137C67-DEC1-4ED6-AE66-06D2A84E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25" y="2064808"/>
            <a:ext cx="4092575" cy="2728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817172DF-1FC6-4E20-8BBF-A372E7F8DE8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89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0" y="2570778"/>
            <a:ext cx="95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Sen Bir DİJİTAL VATANDAŞ mısın?</a:t>
            </a: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442AD3F7-CAB7-46E3-9862-5F21454C647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424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651D58-2851-489B-88E0-5A40AD37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729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DİJİTAL OKURYAZARLIK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B6ACAD-DD57-4C1D-8E78-9F3DFF05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3" y="2284691"/>
            <a:ext cx="10515600" cy="2727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Okuryazarlık denilince aklımıza ilk okuma, yazma, konuşma ve dinleme  gelmektedir.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Okuryazarlık, bir toplumdaki gelişmişlik düzeyini tanımlayan önemli göstergelerden bir tanesidir.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97E9FA-A425-4909-82E6-74B677586C96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05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372532" y="1379095"/>
            <a:ext cx="411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DİJİTAL AYAK İZİ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372532" y="2585211"/>
            <a:ext cx="10586651" cy="16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‘‘</a:t>
            </a:r>
            <a:r>
              <a:rPr lang="tr-TR" sz="2400" i="1" dirty="0">
                <a:solidFill>
                  <a:srgbClr val="000000"/>
                </a:solidFill>
              </a:rPr>
              <a:t>İnternet kullanımı sırasında arkanızda bıraktığınız izlerdir.</a:t>
            </a:r>
            <a:r>
              <a:rPr lang="tr-TR" sz="2400" dirty="0">
                <a:solidFill>
                  <a:srgbClr val="000000"/>
                </a:solidFill>
              </a:rPr>
              <a:t>’’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Sosyal medya kullanımından ziyaret ettiğiniz sitelere, yaptığınız alışverişlerden aklınıza gelen bütün işlemler dijital ayak izleri olarak adlandırılır.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Dijital Ayak İzi Nedir? » Bilgiustam">
            <a:extLst>
              <a:ext uri="{FF2B5EF4-FFF2-40B4-BE49-F238E27FC236}">
                <a16:creationId xmlns:a16="http://schemas.microsoft.com/office/drawing/2014/main" id="{E43405A3-28AF-4FA3-99E5-5365A651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10" y="525233"/>
            <a:ext cx="3836458" cy="24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06171F66-3D5E-4372-AD50-27D6B23ACB2B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126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749203" y="2105561"/>
            <a:ext cx="6390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DİJİTAL AYAK İZİ</a:t>
            </a:r>
          </a:p>
          <a:p>
            <a:pPr algn="ctr"/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Örneği Veriniz</a:t>
            </a:r>
          </a:p>
        </p:txBody>
      </p:sp>
      <p:pic>
        <p:nvPicPr>
          <p:cNvPr id="1026" name="Picture 2" descr="Soru işareti nasıl yapılır? (?) Bilgisayar klavyesinde soru işareti">
            <a:extLst>
              <a:ext uri="{FF2B5EF4-FFF2-40B4-BE49-F238E27FC236}">
                <a16:creationId xmlns:a16="http://schemas.microsoft.com/office/drawing/2014/main" id="{FDDCE203-4828-4CF1-A839-8349577F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21" y="1809238"/>
            <a:ext cx="389244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C37F20-1938-4025-BD6F-98F31CC37E16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85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135467" y="1192828"/>
            <a:ext cx="401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BİLİŞİM ETİĞİ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30788" y="2684787"/>
            <a:ext cx="1058665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Bilişim teknolojileri kullanıcılarının ve bu kullanıma aracılık yapan kuruluşların uyması gereken kuralları ifade eder.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9D486E55-3880-4DD7-BD0B-FD1FAC614AF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2121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-340783" y="697528"/>
            <a:ext cx="826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Etik Kurallara Sahip Kullanıcı;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93DBAEE-ACE8-4BD5-8E79-6325C28171E3}"/>
              </a:ext>
            </a:extLst>
          </p:cNvPr>
          <p:cNvSpPr txBox="1"/>
          <p:nvPr/>
        </p:nvSpPr>
        <p:spPr>
          <a:xfrm>
            <a:off x="649838" y="1616119"/>
            <a:ext cx="1058665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Teknolojik cihazları insanlara zarar vermek için kullanmaz.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Dijital ortamda başka kullanıcıların kişisel verilerini paylaşmaz.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Doğruluğundan emin olunmayan bilgileri paylaşmaz.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Başkalarının ürünü olan eserleri alıntılamaz.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Lisanssız yazılım kullanmaz.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cs typeface="Times New Roman" panose="02020603050405020304" pitchFamily="18" charset="0"/>
              </a:rPr>
              <a:t>Diğer kullanıcı haklarına saygı gösterir.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2DB696CC-D648-43D3-8FD6-315D747F7C2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3025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28928" y="2010197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22133" y="1120320"/>
            <a:ext cx="54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KİŞİSEL VERİ NEDİR?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EEA0FC9-C5E8-4782-8D91-3974CC2F2473}"/>
              </a:ext>
            </a:extLst>
          </p:cNvPr>
          <p:cNvSpPr txBox="1"/>
          <p:nvPr/>
        </p:nvSpPr>
        <p:spPr>
          <a:xfrm>
            <a:off x="836505" y="2581870"/>
            <a:ext cx="10518990" cy="11339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Calibri "/>
                <a:cs typeface="Times New Roman" panose="02020603050405020304" pitchFamily="18" charset="0"/>
              </a:rPr>
              <a:t>Kişiyi </a:t>
            </a:r>
            <a:r>
              <a:rPr lang="tr-TR" sz="2400" u="sng" dirty="0">
                <a:latin typeface="Calibri "/>
                <a:cs typeface="Times New Roman" panose="02020603050405020304" pitchFamily="18" charset="0"/>
              </a:rPr>
              <a:t>doğrudan ya da dolaylı olarak belirlenebilir kılan tüm bilgiler </a:t>
            </a:r>
            <a:r>
              <a:rPr lang="tr-TR" sz="2400" dirty="0">
                <a:latin typeface="Calibri "/>
                <a:cs typeface="Times New Roman" panose="02020603050405020304" pitchFamily="18" charset="0"/>
              </a:rPr>
              <a:t>kişisel veri olarak kabul edilmektedir. </a:t>
            </a:r>
          </a:p>
        </p:txBody>
      </p:sp>
      <p:pic>
        <p:nvPicPr>
          <p:cNvPr id="9218" name="Picture 2" descr="Kişisel Veri Nedir? - Startup Nedir Kişisel Veri Nedir">
            <a:extLst>
              <a:ext uri="{FF2B5EF4-FFF2-40B4-BE49-F238E27FC236}">
                <a16:creationId xmlns:a16="http://schemas.microsoft.com/office/drawing/2014/main" id="{D37AEB97-FC21-44D1-A229-729AAB49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1" y="816014"/>
            <a:ext cx="1889942" cy="11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88B066C8-4EDC-4248-9EBA-9006DCB5EAE0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1345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28928" y="2010197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AA9FEB-BBA2-4DC8-81BA-35A53B44A33A}"/>
              </a:ext>
            </a:extLst>
          </p:cNvPr>
          <p:cNvSpPr txBox="1"/>
          <p:nvPr/>
        </p:nvSpPr>
        <p:spPr>
          <a:xfrm>
            <a:off x="2222280" y="1834195"/>
            <a:ext cx="3455821" cy="2251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telefon numarası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araç plakası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Özgeçmiş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aile bilgileri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FEBD0A-6028-43AF-A620-A005E8C31717}"/>
              </a:ext>
            </a:extLst>
          </p:cNvPr>
          <p:cNvSpPr txBox="1"/>
          <p:nvPr/>
        </p:nvSpPr>
        <p:spPr>
          <a:xfrm>
            <a:off x="7162716" y="1843300"/>
            <a:ext cx="3455821" cy="2241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fotoğraf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ses kayıtları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parmak izleri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i="1" dirty="0">
                <a:cs typeface="Times New Roman" panose="02020603050405020304" pitchFamily="18" charset="0"/>
              </a:rPr>
              <a:t>e-posta adresi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11BAB4A5-FBB0-446A-BBC6-47D9E9A1D346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166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28928" y="2010197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51037" y="1003761"/>
            <a:ext cx="639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cs typeface="Times New Roman" panose="02020603050405020304" pitchFamily="18" charset="0"/>
              </a:rPr>
              <a:t>Kişisel Verilerimizi Korumak İçin;</a:t>
            </a:r>
          </a:p>
        </p:txBody>
      </p:sp>
      <p:pic>
        <p:nvPicPr>
          <p:cNvPr id="11266" name="Picture 2" descr="Kişisel verilerin korunması nasıl yapılır?">
            <a:extLst>
              <a:ext uri="{FF2B5EF4-FFF2-40B4-BE49-F238E27FC236}">
                <a16:creationId xmlns:a16="http://schemas.microsoft.com/office/drawing/2014/main" id="{FFEAEB1D-C0B7-436A-94EB-EF299B4C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67" y="833734"/>
            <a:ext cx="3857625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A35068B7-2A70-4DA8-9F3F-19B55DAE155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0D88761-A4CE-4605-8351-CF58DAFBC0EC}"/>
              </a:ext>
            </a:extLst>
          </p:cNvPr>
          <p:cNvSpPr txBox="1"/>
          <p:nvPr/>
        </p:nvSpPr>
        <p:spPr>
          <a:xfrm>
            <a:off x="556831" y="2084077"/>
            <a:ext cx="10518990" cy="28050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Hesaplarınız için </a:t>
            </a:r>
            <a:r>
              <a:rPr lang="tr-TR" sz="2400" u="sng" dirty="0">
                <a:cs typeface="Times New Roman" panose="02020603050405020304" pitchFamily="18" charset="0"/>
              </a:rPr>
              <a:t>güçlü parolalar oluşturun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Kişisel bilgilerinizi </a:t>
            </a:r>
            <a:r>
              <a:rPr lang="tr-TR" sz="2400" u="sng" dirty="0">
                <a:cs typeface="Times New Roman" panose="02020603050405020304" pitchFamily="18" charset="0"/>
              </a:rPr>
              <a:t>kimseyle paylaşmayın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Kullandığınız uygulamaların </a:t>
            </a:r>
            <a:r>
              <a:rPr lang="tr-TR" sz="2400" u="sng" dirty="0">
                <a:cs typeface="Times New Roman" panose="02020603050405020304" pitchFamily="18" charset="0"/>
              </a:rPr>
              <a:t>gizlilik ayarlarını kontrol edin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Tanımadığınız kullanıcılardan gelen </a:t>
            </a:r>
            <a:r>
              <a:rPr lang="tr-TR" sz="2400" u="sng" dirty="0">
                <a:cs typeface="Times New Roman" panose="02020603050405020304" pitchFamily="18" charset="0"/>
              </a:rPr>
              <a:t>arkadaşlık isteklerini kabul etmeyin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Yüklediğiniz uygulamalara verdiğiniz </a:t>
            </a:r>
            <a:r>
              <a:rPr lang="tr-TR" sz="2400" u="sng" dirty="0">
                <a:cs typeface="Times New Roman" panose="02020603050405020304" pitchFamily="18" charset="0"/>
              </a:rPr>
              <a:t>izinleri kontrol edin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10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819"/>
            <a:ext cx="5464704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Doğru bilgilerin yanında veya dışında; yalan, yanlış ya da asılsız bilgilerin listelenmesi, yayılmasıdır.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A24D22-E779-4C50-AAC4-7CAAD25322CF}"/>
              </a:ext>
            </a:extLst>
          </p:cNvPr>
          <p:cNvSpPr txBox="1"/>
          <p:nvPr/>
        </p:nvSpPr>
        <p:spPr>
          <a:xfrm>
            <a:off x="838200" y="1189037"/>
            <a:ext cx="3583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latin typeface="Calibri "/>
                <a:cs typeface="Times New Roman" panose="02020603050405020304" pitchFamily="18" charset="0"/>
              </a:rPr>
              <a:t>BİLGİ KİRLİLİĞİ</a:t>
            </a:r>
          </a:p>
        </p:txBody>
      </p:sp>
      <p:pic>
        <p:nvPicPr>
          <p:cNvPr id="12290" name="Picture 2" descr="Bilgi kirliliği nedir?">
            <a:extLst>
              <a:ext uri="{FF2B5EF4-FFF2-40B4-BE49-F238E27FC236}">
                <a16:creationId xmlns:a16="http://schemas.microsoft.com/office/drawing/2014/main" id="{B5B5ECF4-367D-4E28-8DC9-D0D7FD38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01" y="1380924"/>
            <a:ext cx="5464704" cy="40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15D57563-4E83-4609-B062-F66E40D45A28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0080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03990" y="1968634"/>
            <a:ext cx="10326567" cy="1557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endParaRPr lang="ru-RU" altLang="tr-TR" sz="4000" b="1" spc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92557" y="975726"/>
            <a:ext cx="10356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EDCC5F8-0DAE-4EE7-8523-AD16A28DCA31}"/>
              </a:ext>
            </a:extLst>
          </p:cNvPr>
          <p:cNvSpPr txBox="1"/>
          <p:nvPr/>
        </p:nvSpPr>
        <p:spPr>
          <a:xfrm>
            <a:off x="2289416" y="2362587"/>
            <a:ext cx="7755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Doğru Bilgiye Nasıl Ulaşabilirim?</a:t>
            </a:r>
          </a:p>
        </p:txBody>
      </p:sp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D28301FD-CA74-475F-BD75-04F24A348FC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28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50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92" y="2291719"/>
            <a:ext cx="10888758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accent2">
                    <a:lumMod val="75000"/>
                  </a:schemeClr>
                </a:solidFill>
              </a:rPr>
              <a:t>Bilgi kaynağının ve ilgili internet sitesinin kurumsal yapılara ait web siteleri olup olmadığının; değilse ilgili sayfanın iletişim ve hakkımızda bölümlerinin incelenmesi gerekir.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A1D3C6-91BE-4554-9456-DE737BEB77E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29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84439" y="2056119"/>
            <a:ext cx="6052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/>
              <a:t>Dijital okuryazarlık; </a:t>
            </a:r>
            <a:r>
              <a:rPr lang="tr-TR" sz="2800" dirty="0"/>
              <a:t>Çevrimiçi araştırma yapmak, ödev veya sunum hazırlamak, e-posta göndermek gibi eylemler dijital okuryazarlık becerileri gerektirir.</a:t>
            </a:r>
          </a:p>
        </p:txBody>
      </p:sp>
      <p:pic>
        <p:nvPicPr>
          <p:cNvPr id="1026" name="Picture 2" descr="Hak Temelli” Bakış Açısından İnternet ve Çocuklar | Dijital Medya ve Çocuk">
            <a:extLst>
              <a:ext uri="{FF2B5EF4-FFF2-40B4-BE49-F238E27FC236}">
                <a16:creationId xmlns:a16="http://schemas.microsoft.com/office/drawing/2014/main" id="{30BEAF58-567A-48F8-9910-519A5C08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722153"/>
            <a:ext cx="3654425" cy="248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DE0AF0-FDF0-4F38-A412-7A8611973E4B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437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22" y="2710819"/>
            <a:ext cx="10888758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accent2">
                    <a:lumMod val="75000"/>
                  </a:schemeClr>
                </a:solidFill>
              </a:rPr>
              <a:t>Ücretsiz erişilen verilerden ve hizmetlerden her zaman şüphe duyulmalıdır.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FC3D09-3928-4AE2-B569-507145ADC11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77436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22" y="2710819"/>
            <a:ext cx="10888758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accent2">
                    <a:lumMod val="75000"/>
                  </a:schemeClr>
                </a:solidFill>
              </a:rPr>
              <a:t>Bilgi, farklı kaynaklardan karşılaştırılarak doğruluğu teyit edilmelidir.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F34A71-DE10-4AF0-A32D-3EB77616388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8216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60A12-7937-4B62-B154-98805202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22" y="2710819"/>
            <a:ext cx="10888758" cy="143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accent2">
                    <a:lumMod val="75000"/>
                  </a:schemeClr>
                </a:solidFill>
              </a:rPr>
              <a:t>Bilimsel yayınlar aracılığıyla araştırmalar gerçekleştirilebilir.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4CBE19-667F-4FC6-B92A-1DCFED6C9C5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75625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535178-245C-441B-9A63-2592EACB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859339"/>
            <a:ext cx="10515600" cy="4625975"/>
          </a:xfrm>
        </p:spPr>
        <p:txBody>
          <a:bodyPr>
            <a:normAutofit/>
          </a:bodyPr>
          <a:lstStyle/>
          <a:p>
            <a:br>
              <a:rPr lang="tr-TR" b="1" dirty="0">
                <a:latin typeface="+mn-lt"/>
              </a:rPr>
            </a:br>
            <a:r>
              <a:rPr lang="tr-TR" b="1" dirty="0">
                <a:solidFill>
                  <a:srgbClr val="FF0000"/>
                </a:solidFill>
                <a:latin typeface="+mn-lt"/>
              </a:rPr>
              <a:t>2021 YILI</a:t>
            </a:r>
            <a:br>
              <a:rPr lang="tr-TR" b="1" dirty="0">
                <a:latin typeface="+mn-lt"/>
              </a:rPr>
            </a:br>
            <a:r>
              <a:rPr lang="tr-TR" sz="3000" b="1" dirty="0">
                <a:latin typeface="+mn-lt"/>
              </a:rPr>
              <a:t>"Çocuklarda Bilişim Teknolojileri Kullanım Araştırması" </a:t>
            </a:r>
            <a:br>
              <a:rPr lang="tr-TR" sz="3000" b="1" dirty="0">
                <a:latin typeface="+mn-lt"/>
              </a:rPr>
            </a:br>
            <a:br>
              <a:rPr lang="tr-TR" sz="3000" b="1" dirty="0">
                <a:latin typeface="+mn-lt"/>
              </a:rPr>
            </a:br>
            <a:r>
              <a:rPr lang="tr-TR" sz="3000" dirty="0">
                <a:latin typeface="+mn-lt"/>
              </a:rPr>
              <a:t>6-15 yaş grubundaki çocuklarla yapılan araştırmaya göre;</a:t>
            </a:r>
            <a:br>
              <a:rPr lang="tr-TR" b="1" dirty="0">
                <a:latin typeface="+mn-lt"/>
              </a:rPr>
            </a:br>
            <a:br>
              <a:rPr lang="tr-TR" b="1" dirty="0">
                <a:latin typeface="+mn-lt"/>
              </a:rPr>
            </a:br>
            <a:endParaRPr lang="tr-TR" b="1" dirty="0">
              <a:latin typeface="+mn-lt"/>
            </a:endParaRP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5F1A7CD9-EF7B-44BC-A769-785AFF830C18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27018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Çocukların internet kullanım oranı %82,7’ye yükseldi.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6A5542-4778-4287-B996-EA6757C46A4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72247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İnternet kullanım amaçları arasında %86,2 </a:t>
            </a:r>
            <a:r>
              <a:rPr lang="tr-TR" sz="3600">
                <a:solidFill>
                  <a:schemeClr val="accent2">
                    <a:lumMod val="75000"/>
                  </a:schemeClr>
                </a:solidFill>
                <a:latin typeface="+mn-lt"/>
              </a:rPr>
              <a:t>ile çevrim içi </a:t>
            </a:r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derse katılma ilk sırada yer aldı.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4FA52F-AA1B-4EE7-BF0A-CA8292F5E76E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072922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9A583F4-FCA8-49A5-8601-497BDBD7D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2" y="723900"/>
            <a:ext cx="11485518" cy="4568825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6F63A4-9C25-4781-A7CC-3DA79383511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618139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70137"/>
            <a:ext cx="10515600" cy="2205038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İnterneti düzenli kullanan çocukların %31,3'ü sosyal medya kullandı.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 günde yaklaşık 3 saat sosyal medyada vakit geçirdi</a:t>
            </a:r>
            <a:br>
              <a:rPr lang="tr-TR" sz="3600" dirty="0">
                <a:solidFill>
                  <a:srgbClr val="FF0000"/>
                </a:solidFill>
                <a:latin typeface="+mn-lt"/>
              </a:rPr>
            </a:br>
            <a:br>
              <a:rPr lang="tr-TR" sz="3600" dirty="0">
                <a:solidFill>
                  <a:srgbClr val="FF0000"/>
                </a:solidFill>
                <a:latin typeface="+mn-lt"/>
              </a:rPr>
            </a:b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32D4B3-8F28-42BA-9CCB-B60DF2B6F50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314131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70137"/>
            <a:ext cx="10515600" cy="1325563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Çocukların %64,4'ü cep telefonu/akıllı telefon kullandı</a:t>
            </a:r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br>
              <a:rPr lang="sv-SE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0213A3-BCDE-4361-A14F-6C42D26AA9F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96061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70137"/>
            <a:ext cx="1087755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Çocukların %32,3'ü her yarım saate bir cep telefonu/akıllı telefonunu kontrol etti.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4826F8-0F01-4EAD-925D-17AA5115F73B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200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38200" y="956734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Dijital Okuryazarlık Türleri Nelerdir?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38200" y="2049905"/>
            <a:ext cx="3815820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Teknoloji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İçerik Yer Tutucusu 8">
            <a:extLst>
              <a:ext uri="{FF2B5EF4-FFF2-40B4-BE49-F238E27FC236}">
                <a16:creationId xmlns:a16="http://schemas.microsoft.com/office/drawing/2014/main" id="{6552EEE8-25E3-4146-867A-8B6435CEDB62}"/>
              </a:ext>
            </a:extLst>
          </p:cNvPr>
          <p:cNvSpPr txBox="1">
            <a:spLocks/>
          </p:cNvSpPr>
          <p:nvPr/>
        </p:nvSpPr>
        <p:spPr>
          <a:xfrm>
            <a:off x="6079066" y="4694770"/>
            <a:ext cx="4157133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Bilgisayar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İçerik Yer Tutucusu 8">
            <a:extLst>
              <a:ext uri="{FF2B5EF4-FFF2-40B4-BE49-F238E27FC236}">
                <a16:creationId xmlns:a16="http://schemas.microsoft.com/office/drawing/2014/main" id="{314AD682-1333-47DB-B373-2CD397F00885}"/>
              </a:ext>
            </a:extLst>
          </p:cNvPr>
          <p:cNvSpPr txBox="1">
            <a:spLocks/>
          </p:cNvSpPr>
          <p:nvPr/>
        </p:nvSpPr>
        <p:spPr>
          <a:xfrm>
            <a:off x="1311265" y="3755457"/>
            <a:ext cx="5196330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Sosyal Medya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İçerik Yer Tutucusu 8">
            <a:extLst>
              <a:ext uri="{FF2B5EF4-FFF2-40B4-BE49-F238E27FC236}">
                <a16:creationId xmlns:a16="http://schemas.microsoft.com/office/drawing/2014/main" id="{66EA27C7-5AA8-4887-9883-B2B7EB36952E}"/>
              </a:ext>
            </a:extLst>
          </p:cNvPr>
          <p:cNvSpPr txBox="1">
            <a:spLocks/>
          </p:cNvSpPr>
          <p:nvPr/>
        </p:nvSpPr>
        <p:spPr>
          <a:xfrm>
            <a:off x="7803368" y="2629308"/>
            <a:ext cx="3550432" cy="51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İnternet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B35A36C5-5F44-464D-AE3B-4B06C5CFDF32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792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70137"/>
            <a:ext cx="1087755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Çocukların %55,6'sı bilgisayar kullandı.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54A509-F542-4FCC-A4D3-7F5F9482ECE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922292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70137"/>
            <a:ext cx="1087755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Tablet bilgisayar %57,2 ile çocukların en fazla kullandığı bilgisayar türü oldu.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206D0C-2DB9-4B76-BD99-373D3F0C42ED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3421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70137"/>
            <a:ext cx="1087755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En fazla oynanan dijital oyun türü savaş oyunu oldu.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B7F1B8-F152-4DD2-907D-0140794566CA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50127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57D69F-8DDB-468B-A39B-29A17CD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370137"/>
            <a:ext cx="10877550" cy="1325563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Çocuklar ekran başında daha fazla kalabilmek için daha az kitap okudu.</a:t>
            </a:r>
            <a:br>
              <a:rPr lang="tr-TR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7AABA-6996-4ED2-A15A-E082A6C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5292725"/>
            <a:ext cx="6591300" cy="346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i="1" dirty="0"/>
              <a:t>TÜİK, </a:t>
            </a:r>
            <a:r>
              <a:rPr lang="tr-TR" sz="2000" i="1" dirty="0" err="1"/>
              <a:t>Hanehalkı</a:t>
            </a:r>
            <a:r>
              <a:rPr lang="tr-TR" sz="2000" i="1" dirty="0"/>
              <a:t> Bilişim Teknolojileri (BT) Kullanım Araştırması, 2021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20A010-5A78-4C94-9589-82F4D944277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46483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721221-D940-4536-A0FA-FE0DB8D6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26" y="558007"/>
            <a:ext cx="10515600" cy="1194594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Teknoloji Kullanımıyla Birlikte;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55F0F-681F-4EB9-BCE0-048937F2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7" y="2189955"/>
            <a:ext cx="9067800" cy="2678112"/>
          </a:xfrm>
        </p:spPr>
        <p:txBody>
          <a:bodyPr>
            <a:normAutofit/>
          </a:bodyPr>
          <a:lstStyle/>
          <a:p>
            <a:r>
              <a:rPr lang="tr-TR" dirty="0"/>
              <a:t>Yanlış dil kullanımı</a:t>
            </a:r>
          </a:p>
          <a:p>
            <a:r>
              <a:rPr lang="tr-TR" dirty="0"/>
              <a:t>Bilgi kirliliği</a:t>
            </a:r>
          </a:p>
          <a:p>
            <a:r>
              <a:rPr lang="tr-TR" dirty="0"/>
              <a:t>Siber zorbalık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gibi risk ve tehditler de kullanıcıların hayatına girmiştir.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53E8804-1095-4FED-8A17-52908207FB4B}"/>
              </a:ext>
            </a:extLst>
          </p:cNvPr>
          <p:cNvSpPr txBox="1">
            <a:spLocks/>
          </p:cNvSpPr>
          <p:nvPr/>
        </p:nvSpPr>
        <p:spPr>
          <a:xfrm>
            <a:off x="4999567" y="2189955"/>
            <a:ext cx="5257800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Siber suç</a:t>
            </a:r>
          </a:p>
          <a:p>
            <a:r>
              <a:rPr lang="tr-TR" dirty="0"/>
              <a:t>Kişisel veri kaybı</a:t>
            </a:r>
          </a:p>
          <a:p>
            <a:r>
              <a:rPr lang="tr-TR" dirty="0"/>
              <a:t>Sahte profil</a:t>
            </a:r>
          </a:p>
        </p:txBody>
      </p:sp>
      <p:pic>
        <p:nvPicPr>
          <p:cNvPr id="13314" name="Picture 2" descr="Yeni nesil tehlike: Siber zorba! - Teknoloji Haberleri">
            <a:extLst>
              <a:ext uri="{FF2B5EF4-FFF2-40B4-BE49-F238E27FC236}">
                <a16:creationId xmlns:a16="http://schemas.microsoft.com/office/drawing/2014/main" id="{81559DF0-1C3C-40BB-BBD6-6DDE8431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821656"/>
            <a:ext cx="3850033" cy="203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3">
            <a:extLst>
              <a:ext uri="{FF2B5EF4-FFF2-40B4-BE49-F238E27FC236}">
                <a16:creationId xmlns:a16="http://schemas.microsoft.com/office/drawing/2014/main" id="{BA0F19E9-B095-42FB-9205-64136CCD8154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767724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ürkiye'de Sosyal Medya Kullanımı - Son Dakika">
            <a:extLst>
              <a:ext uri="{FF2B5EF4-FFF2-40B4-BE49-F238E27FC236}">
                <a16:creationId xmlns:a16="http://schemas.microsoft.com/office/drawing/2014/main" id="{CFF812E0-B345-4198-A4B4-1C3C84FD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74" y="2635829"/>
            <a:ext cx="5544051" cy="27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CD678CD-1489-498A-ABF8-2427EE44522C}"/>
              </a:ext>
            </a:extLst>
          </p:cNvPr>
          <p:cNvSpPr txBox="1"/>
          <p:nvPr/>
        </p:nvSpPr>
        <p:spPr>
          <a:xfrm>
            <a:off x="992384" y="512171"/>
            <a:ext cx="10178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GÜVENLİ DİJİTAL OKURYAZARLIK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ABAB8F-C1DB-441D-A4F4-192E304C95A6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5717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ınstagram gizli hesap görme">
            <a:extLst>
              <a:ext uri="{FF2B5EF4-FFF2-40B4-BE49-F238E27FC236}">
                <a16:creationId xmlns:a16="http://schemas.microsoft.com/office/drawing/2014/main" id="{E11B99F9-70D6-4C53-8BB3-EF5E7A82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64" y="2511892"/>
            <a:ext cx="3021067" cy="238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acebook&amp;#39;ta Kullanıcı, Kişi, Arkadaş Engellemek | Sem Sector Online  Pazarlama">
            <a:extLst>
              <a:ext uri="{FF2B5EF4-FFF2-40B4-BE49-F238E27FC236}">
                <a16:creationId xmlns:a16="http://schemas.microsoft.com/office/drawing/2014/main" id="{D3AB8947-2032-4628-A5DD-B814B6EC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386" y="1192411"/>
            <a:ext cx="1174323" cy="11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C9DDD835-7E31-419A-B762-5A8855920D2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3F32C03-26A6-41A1-8815-40EF574F9F17}"/>
              </a:ext>
            </a:extLst>
          </p:cNvPr>
          <p:cNvSpPr txBox="1"/>
          <p:nvPr/>
        </p:nvSpPr>
        <p:spPr>
          <a:xfrm>
            <a:off x="586813" y="1985747"/>
            <a:ext cx="806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E-posta adresinizde </a:t>
            </a:r>
            <a:r>
              <a:rPr lang="tr-TR" sz="2400" b="1" dirty="0">
                <a:cs typeface="Times New Roman" panose="02020603050405020304" pitchFamily="18" charset="0"/>
              </a:rPr>
              <a:t>güçlü parolalar </a:t>
            </a:r>
            <a:r>
              <a:rPr lang="tr-TR" sz="2400" dirty="0">
                <a:cs typeface="Times New Roman" panose="02020603050405020304" pitchFamily="18" charset="0"/>
              </a:rPr>
              <a:t>kullanın.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C0FF234-DD5E-4156-B138-1DEC13057E99}"/>
              </a:ext>
            </a:extLst>
          </p:cNvPr>
          <p:cNvSpPr txBox="1"/>
          <p:nvPr/>
        </p:nvSpPr>
        <p:spPr>
          <a:xfrm>
            <a:off x="586814" y="2655139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b="1" dirty="0">
                <a:cs typeface="Times New Roman" panose="02020603050405020304" pitchFamily="18" charset="0"/>
              </a:rPr>
              <a:t>İki faktörlü kimlik doğrulaması </a:t>
            </a:r>
            <a:r>
              <a:rPr lang="tr-TR" sz="2400" dirty="0">
                <a:cs typeface="Times New Roman" panose="02020603050405020304" pitchFamily="18" charset="0"/>
              </a:rPr>
              <a:t>kullanın.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4DAAA80-C44C-4A67-98A7-4AAD6889398C}"/>
              </a:ext>
            </a:extLst>
          </p:cNvPr>
          <p:cNvSpPr txBox="1"/>
          <p:nvPr/>
        </p:nvSpPr>
        <p:spPr>
          <a:xfrm>
            <a:off x="586814" y="3255694"/>
            <a:ext cx="589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Gizlilik ayarlarınızı </a:t>
            </a:r>
            <a:r>
              <a:rPr lang="tr-TR" sz="2400" b="1" dirty="0">
                <a:cs typeface="Times New Roman" panose="02020603050405020304" pitchFamily="18" charset="0"/>
              </a:rPr>
              <a:t>yapılandırın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61390C2-5F9D-4B63-84C0-178A869C1A88}"/>
              </a:ext>
            </a:extLst>
          </p:cNvPr>
          <p:cNvSpPr txBox="1"/>
          <p:nvPr/>
        </p:nvSpPr>
        <p:spPr>
          <a:xfrm>
            <a:off x="586814" y="3886986"/>
            <a:ext cx="1065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Rahatsızlık duyduğunuz hesapları </a:t>
            </a:r>
            <a:r>
              <a:rPr lang="tr-TR" sz="2400" b="1" dirty="0">
                <a:cs typeface="Times New Roman" panose="02020603050405020304" pitchFamily="18" charset="0"/>
              </a:rPr>
              <a:t>engelleyin veya kısıtlayın.</a:t>
            </a:r>
          </a:p>
        </p:txBody>
      </p:sp>
    </p:spTree>
    <p:extLst>
      <p:ext uri="{BB962C8B-B14F-4D97-AF65-F5344CB8AC3E}">
        <p14:creationId xmlns:p14="http://schemas.microsoft.com/office/powerpoint/2010/main" val="2875131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oogle&amp;#39;ın Sizi Gerçekten Takip Etmemesi İçin Ne Yapmalısınız">
            <a:extLst>
              <a:ext uri="{FF2B5EF4-FFF2-40B4-BE49-F238E27FC236}">
                <a16:creationId xmlns:a16="http://schemas.microsoft.com/office/drawing/2014/main" id="{D8B434F9-C44A-443A-BE85-61EFA04B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94" y="1578312"/>
            <a:ext cx="3336681" cy="18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3">
            <a:extLst>
              <a:ext uri="{FF2B5EF4-FFF2-40B4-BE49-F238E27FC236}">
                <a16:creationId xmlns:a16="http://schemas.microsoft.com/office/drawing/2014/main" id="{2863F9FA-86B3-4C82-9CA1-F37A1CC0A021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92DA391-F18C-4B70-8F3F-FB4CE71F323A}"/>
              </a:ext>
            </a:extLst>
          </p:cNvPr>
          <p:cNvSpPr txBox="1"/>
          <p:nvPr/>
        </p:nvSpPr>
        <p:spPr>
          <a:xfrm>
            <a:off x="822325" y="1405688"/>
            <a:ext cx="392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Parolanızı sık sık </a:t>
            </a:r>
            <a:r>
              <a:rPr lang="tr-TR" sz="2400" b="1" dirty="0">
                <a:cs typeface="Times New Roman" panose="02020603050405020304" pitchFamily="18" charset="0"/>
              </a:rPr>
              <a:t>değiştirin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9502C9C-7106-4058-9092-D224D22C290E}"/>
              </a:ext>
            </a:extLst>
          </p:cNvPr>
          <p:cNvSpPr txBox="1"/>
          <p:nvPr/>
        </p:nvSpPr>
        <p:spPr>
          <a:xfrm>
            <a:off x="822325" y="2175740"/>
            <a:ext cx="393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Konumunuzu </a:t>
            </a:r>
            <a:r>
              <a:rPr lang="tr-TR" sz="2400" b="1" dirty="0">
                <a:cs typeface="Times New Roman" panose="02020603050405020304" pitchFamily="18" charset="0"/>
              </a:rPr>
              <a:t>paylaşmayın.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38810D7-8BAE-4241-A924-38E0A6C56103}"/>
              </a:ext>
            </a:extLst>
          </p:cNvPr>
          <p:cNvSpPr txBox="1"/>
          <p:nvPr/>
        </p:nvSpPr>
        <p:spPr>
          <a:xfrm>
            <a:off x="822325" y="2945792"/>
            <a:ext cx="587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Fotoğraf etiketleme seçeneğini </a:t>
            </a:r>
            <a:r>
              <a:rPr lang="tr-TR" sz="2400" b="1" dirty="0">
                <a:cs typeface="Times New Roman" panose="02020603050405020304" pitchFamily="18" charset="0"/>
              </a:rPr>
              <a:t>düzenleyin.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02F6771-60F1-4115-B5DE-7B7186745D36}"/>
              </a:ext>
            </a:extLst>
          </p:cNvPr>
          <p:cNvSpPr txBox="1"/>
          <p:nvPr/>
        </p:nvSpPr>
        <p:spPr>
          <a:xfrm>
            <a:off x="822325" y="3715844"/>
            <a:ext cx="796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b="1" dirty="0">
                <a:cs typeface="Times New Roman" panose="02020603050405020304" pitchFamily="18" charset="0"/>
              </a:rPr>
              <a:t>Herkesten</a:t>
            </a:r>
            <a:r>
              <a:rPr lang="tr-TR" sz="2400" dirty="0">
                <a:cs typeface="Times New Roman" panose="02020603050405020304" pitchFamily="18" charset="0"/>
              </a:rPr>
              <a:t> gelebilecek mesaj isteklerine karşı </a:t>
            </a:r>
            <a:r>
              <a:rPr lang="tr-TR" sz="2400" b="1" dirty="0">
                <a:cs typeface="Times New Roman" panose="02020603050405020304" pitchFamily="18" charset="0"/>
              </a:rPr>
              <a:t>temkinli olun.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AB2A6B3-4168-4DA5-BD7F-3C895BE2185C}"/>
              </a:ext>
            </a:extLst>
          </p:cNvPr>
          <p:cNvSpPr txBox="1"/>
          <p:nvPr/>
        </p:nvSpPr>
        <p:spPr>
          <a:xfrm>
            <a:off x="822325" y="4485896"/>
            <a:ext cx="618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Ortak</a:t>
            </a:r>
            <a:r>
              <a:rPr lang="tr-TR" sz="2400" dirty="0">
                <a:cs typeface="Times New Roman" panose="02020603050405020304" pitchFamily="18" charset="0"/>
              </a:rPr>
              <a:t> alanlardaki bilgisayarlardan </a:t>
            </a:r>
            <a:r>
              <a:rPr lang="tr-TR" sz="2400" b="1" dirty="0">
                <a:cs typeface="Times New Roman" panose="02020603050405020304" pitchFamily="18" charset="0"/>
              </a:rPr>
              <a:t>çıkış yapın.</a:t>
            </a:r>
          </a:p>
        </p:txBody>
      </p:sp>
    </p:spTree>
    <p:extLst>
      <p:ext uri="{BB962C8B-B14F-4D97-AF65-F5344CB8AC3E}">
        <p14:creationId xmlns:p14="http://schemas.microsoft.com/office/powerpoint/2010/main" val="42685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2E5E8741-F3A5-46E5-8EF7-A9BC8BDF5BEA}"/>
              </a:ext>
            </a:extLst>
          </p:cNvPr>
          <p:cNvGrpSpPr/>
          <p:nvPr/>
        </p:nvGrpSpPr>
        <p:grpSpPr>
          <a:xfrm>
            <a:off x="7782201" y="927703"/>
            <a:ext cx="3213100" cy="1280497"/>
            <a:chOff x="3017539" y="1912552"/>
            <a:chExt cx="5215359" cy="2366323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E669DE97-25CB-4110-84D1-119C064F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539" y="1912552"/>
              <a:ext cx="5215359" cy="2366323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B089EA-74DD-4F83-B6F5-6BC806A39C66}"/>
                </a:ext>
              </a:extLst>
            </p:cNvPr>
            <p:cNvSpPr/>
            <p:nvPr/>
          </p:nvSpPr>
          <p:spPr>
            <a:xfrm>
              <a:off x="5973714" y="2702637"/>
              <a:ext cx="1517656" cy="7391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Slayt Numarası Yer Tutucusu 3">
            <a:extLst>
              <a:ext uri="{FF2B5EF4-FFF2-40B4-BE49-F238E27FC236}">
                <a16:creationId xmlns:a16="http://schemas.microsoft.com/office/drawing/2014/main" id="{F3D07A68-6F28-446B-A898-C5DBE32DF742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9ED222A-E60E-4684-BD76-B4AC86CF3A48}"/>
              </a:ext>
            </a:extLst>
          </p:cNvPr>
          <p:cNvSpPr txBox="1"/>
          <p:nvPr/>
        </p:nvSpPr>
        <p:spPr>
          <a:xfrm>
            <a:off x="745318" y="4076460"/>
            <a:ext cx="1070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Bilgisayarınızda mutlaka </a:t>
            </a:r>
            <a:r>
              <a:rPr lang="tr-TR" sz="2400" b="1" dirty="0">
                <a:cs typeface="Times New Roman" panose="02020603050405020304" pitchFamily="18" charset="0"/>
              </a:rPr>
              <a:t>anti-virüs</a:t>
            </a:r>
            <a:r>
              <a:rPr lang="tr-TR" sz="2400" dirty="0">
                <a:cs typeface="Times New Roman" panose="02020603050405020304" pitchFamily="18" charset="0"/>
              </a:rPr>
              <a:t> programınız ve </a:t>
            </a:r>
            <a:r>
              <a:rPr lang="tr-TR" sz="2400" b="1" dirty="0">
                <a:cs typeface="Times New Roman" panose="02020603050405020304" pitchFamily="18" charset="0"/>
              </a:rPr>
              <a:t>güvenlik duvarınız </a:t>
            </a:r>
            <a:r>
              <a:rPr lang="tr-TR" sz="2400" dirty="0">
                <a:cs typeface="Times New Roman" panose="02020603050405020304" pitchFamily="18" charset="0"/>
              </a:rPr>
              <a:t>olsun.</a:t>
            </a: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Metin kutusu 9">
            <a:extLst>
              <a:ext uri="{FF2B5EF4-FFF2-40B4-BE49-F238E27FC236}">
                <a16:creationId xmlns:a16="http://schemas.microsoft.com/office/drawing/2014/main" id="{0D25CEA2-5326-4990-B9B4-6480FCA53D4B}"/>
              </a:ext>
            </a:extLst>
          </p:cNvPr>
          <p:cNvSpPr txBox="1"/>
          <p:nvPr/>
        </p:nvSpPr>
        <p:spPr>
          <a:xfrm>
            <a:off x="745318" y="1734956"/>
            <a:ext cx="58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Güvenli</a:t>
            </a:r>
            <a:r>
              <a:rPr lang="tr-TR" sz="2400" dirty="0">
                <a:cs typeface="Times New Roman" panose="02020603050405020304" pitchFamily="18" charset="0"/>
              </a:rPr>
              <a:t> sayfaları ve bağlantıları tercih edin.</a:t>
            </a:r>
            <a:endParaRPr lang="tr-T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Metin kutusu 10">
            <a:extLst>
              <a:ext uri="{FF2B5EF4-FFF2-40B4-BE49-F238E27FC236}">
                <a16:creationId xmlns:a16="http://schemas.microsoft.com/office/drawing/2014/main" id="{02B08EE5-EB18-41C6-A109-055484269782}"/>
              </a:ext>
            </a:extLst>
          </p:cNvPr>
          <p:cNvSpPr txBox="1"/>
          <p:nvPr/>
        </p:nvSpPr>
        <p:spPr>
          <a:xfrm>
            <a:off x="773999" y="2781540"/>
            <a:ext cx="1094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Tanımadığınız kişilerden veya teyit edemediğiniz kaynaklardan aldığınız </a:t>
            </a:r>
            <a:r>
              <a:rPr lang="tr-TR" sz="2400" b="1" dirty="0">
                <a:cs typeface="Times New Roman" panose="02020603050405020304" pitchFamily="18" charset="0"/>
              </a:rPr>
              <a:t>e-posta veya eklerini açmayın.</a:t>
            </a: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85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40281" y="975069"/>
            <a:ext cx="11711437" cy="418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3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MAĞDURİYETLE KARŞILAŞILMASI DURUMUNDA</a:t>
            </a:r>
          </a:p>
          <a:p>
            <a:pPr algn="ctr"/>
            <a:r>
              <a:rPr lang="tr-TR" sz="5333" b="1" dirty="0">
                <a:solidFill>
                  <a:srgbClr val="FF0000"/>
                </a:solidFill>
                <a:cs typeface="Times New Roman" panose="02020603050405020304" pitchFamily="18" charset="0"/>
              </a:rPr>
              <a:t>YAPILABİLECEKLER</a:t>
            </a:r>
          </a:p>
          <a:p>
            <a:pPr algn="ctr"/>
            <a:r>
              <a:rPr lang="tr-TR" sz="5333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VE</a:t>
            </a:r>
            <a:endParaRPr lang="tr-TR" sz="5333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tr-TR" sz="5333" b="1" dirty="0">
                <a:solidFill>
                  <a:srgbClr val="FF0000"/>
                </a:solidFill>
                <a:cs typeface="Times New Roman" panose="02020603050405020304" pitchFamily="18" charset="0"/>
              </a:rPr>
              <a:t>BAŞVURU YOLLARI</a:t>
            </a:r>
          </a:p>
        </p:txBody>
      </p:sp>
      <p:sp>
        <p:nvSpPr>
          <p:cNvPr id="3" name="Slayt Numarası Yer Tutucusu 3">
            <a:extLst>
              <a:ext uri="{FF2B5EF4-FFF2-40B4-BE49-F238E27FC236}">
                <a16:creationId xmlns:a16="http://schemas.microsoft.com/office/drawing/2014/main" id="{EECAC38B-9804-4F07-AACC-E9C9B497D012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91855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38200" y="1253795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FFC000"/>
                </a:solidFill>
              </a:rPr>
              <a:t>Bilgisayar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38200" y="2533941"/>
            <a:ext cx="7409873" cy="137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/>
              <a:t>Bir bilgisayarı ve diğer ilgili teknolojileri kullanma bilgi ve becerisine sahip bireyleri tanımlamak için kullanılan bir terimdir.</a:t>
            </a:r>
            <a:endParaRPr lang="tr-TR" sz="3000" b="1" dirty="0">
              <a:solidFill>
                <a:srgbClr val="FF0000"/>
              </a:solidFill>
            </a:endParaRPr>
          </a:p>
        </p:txBody>
      </p:sp>
      <p:pic>
        <p:nvPicPr>
          <p:cNvPr id="3" name="Grafik 2" descr="Bilgisayar">
            <a:extLst>
              <a:ext uri="{FF2B5EF4-FFF2-40B4-BE49-F238E27FC236}">
                <a16:creationId xmlns:a16="http://schemas.microsoft.com/office/drawing/2014/main" id="{C425CB75-5AFB-441D-B146-92565379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8723" y="1835726"/>
            <a:ext cx="2775527" cy="2775527"/>
          </a:xfrm>
          <a:prstGeom prst="rect">
            <a:avLst/>
          </a:prstGeom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D25A8F5A-E0AC-421C-8625-C6AF32FE0AF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1988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540DB2-B740-4E8A-80FF-C206CB87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2981"/>
            <a:ext cx="11311467" cy="13055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cs typeface="Times New Roman" panose="02020603050405020304" pitchFamily="18" charset="0"/>
              </a:rPr>
              <a:t>Anne-babanız, ailenizden yakın bir kişi, okulda iseniz rehber öğretmeninize yada okul idaresinden bu konuda yardım isteyin.</a:t>
            </a:r>
          </a:p>
          <a:p>
            <a:endParaRPr lang="tr-TR" sz="2400" dirty="0"/>
          </a:p>
        </p:txBody>
      </p:sp>
      <p:pic>
        <p:nvPicPr>
          <p:cNvPr id="1026" name="Picture 2" descr="Öğretmen – Veli Görüşmelerinde Önemli Noktalar..!">
            <a:extLst>
              <a:ext uri="{FF2B5EF4-FFF2-40B4-BE49-F238E27FC236}">
                <a16:creationId xmlns:a16="http://schemas.microsoft.com/office/drawing/2014/main" id="{A85568CA-E5F4-4C82-8BD4-EE6E0E6B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14" y="3429001"/>
            <a:ext cx="3260252" cy="23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A2112561-7027-479E-A7D9-4B4B37050FD0}"/>
              </a:ext>
            </a:extLst>
          </p:cNvPr>
          <p:cNvSpPr txBox="1">
            <a:spLocks/>
          </p:cNvSpPr>
          <p:nvPr/>
        </p:nvSpPr>
        <p:spPr>
          <a:xfrm>
            <a:off x="609600" y="2629821"/>
            <a:ext cx="11311467" cy="13055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tr-TR" sz="2133" dirty="0">
              <a:cs typeface="Times New Roman" panose="02020603050405020304" pitchFamily="18" charset="0"/>
            </a:endParaRPr>
          </a:p>
          <a:p>
            <a:endParaRPr lang="tr-TR" sz="2133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CF36583A-0546-4A2E-AED7-C7C6B0FB5D69}"/>
              </a:ext>
            </a:extLst>
          </p:cNvPr>
          <p:cNvSpPr txBox="1">
            <a:spLocks/>
          </p:cNvSpPr>
          <p:nvPr/>
        </p:nvSpPr>
        <p:spPr>
          <a:xfrm>
            <a:off x="609600" y="738295"/>
            <a:ext cx="10972800" cy="9234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solidFill>
                  <a:srgbClr val="0070C0"/>
                </a:solidFill>
              </a:rPr>
              <a:t>Sosyal medya, dijital oyun platformları gibi ortamlarda maruz kalma ihtimalinin yüksek olarak değerlendirildiği siber suçlara karşılık;</a:t>
            </a:r>
          </a:p>
        </p:txBody>
      </p:sp>
      <p:sp>
        <p:nvSpPr>
          <p:cNvPr id="7" name="Slayt Numarası Yer Tutucusu 3">
            <a:extLst>
              <a:ext uri="{FF2B5EF4-FFF2-40B4-BE49-F238E27FC236}">
                <a16:creationId xmlns:a16="http://schemas.microsoft.com/office/drawing/2014/main" id="{185812E0-961A-4998-A259-88A6DDF7A67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338136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FEA6323B-7566-433B-9FE1-DE3AC4415470}"/>
              </a:ext>
            </a:extLst>
          </p:cNvPr>
          <p:cNvSpPr txBox="1">
            <a:spLocks/>
          </p:cNvSpPr>
          <p:nvPr/>
        </p:nvSpPr>
        <p:spPr>
          <a:xfrm>
            <a:off x="609600" y="2450955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Siber zorbayı engelleyin.</a:t>
            </a:r>
          </a:p>
          <a:p>
            <a:endParaRPr lang="tr-TR" sz="2400" dirty="0"/>
          </a:p>
        </p:txBody>
      </p:sp>
      <p:pic>
        <p:nvPicPr>
          <p:cNvPr id="7" name="Picture 6" descr="Sitene Sağ Tık Engelleme Ekle, Sağ Tık Engelleme Kodu, Sağ Tık Engelleme">
            <a:extLst>
              <a:ext uri="{FF2B5EF4-FFF2-40B4-BE49-F238E27FC236}">
                <a16:creationId xmlns:a16="http://schemas.microsoft.com/office/drawing/2014/main" id="{179E374C-5A20-4114-8B01-64367E2C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53" y="2155538"/>
            <a:ext cx="1816951" cy="18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E0337F3-5AB1-444A-84EA-0D7C2C4ACAE5}"/>
              </a:ext>
            </a:extLst>
          </p:cNvPr>
          <p:cNvSpPr txBox="1">
            <a:spLocks/>
          </p:cNvSpPr>
          <p:nvPr/>
        </p:nvSpPr>
        <p:spPr>
          <a:xfrm>
            <a:off x="672818" y="1754435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Misilleme yapmayın.</a:t>
            </a:r>
          </a:p>
          <a:p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9A8C7A27-EC03-4D08-842A-C4C3579AC80C}"/>
              </a:ext>
            </a:extLst>
          </p:cNvPr>
          <p:cNvSpPr txBox="1">
            <a:spLocks/>
          </p:cNvSpPr>
          <p:nvPr/>
        </p:nvSpPr>
        <p:spPr>
          <a:xfrm>
            <a:off x="609600" y="3134202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 Siber zorbayı platforma şikayet edin.</a:t>
            </a:r>
          </a:p>
          <a:p>
            <a:endParaRPr lang="tr-TR" sz="2400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04D3D01B-144F-4D8B-A250-7AE6C883E0F9}"/>
              </a:ext>
            </a:extLst>
          </p:cNvPr>
          <p:cNvSpPr txBox="1">
            <a:spLocks/>
          </p:cNvSpPr>
          <p:nvPr/>
        </p:nvSpPr>
        <p:spPr>
          <a:xfrm>
            <a:off x="672818" y="3777609"/>
            <a:ext cx="10972800" cy="4995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Mağduriyetinize ait delilleri saklayın.</a:t>
            </a:r>
          </a:p>
          <a:p>
            <a:endParaRPr lang="tr-TR" sz="2400" dirty="0"/>
          </a:p>
        </p:txBody>
      </p:sp>
      <p:sp>
        <p:nvSpPr>
          <p:cNvPr id="11" name="Slayt Numarası Yer Tutucusu 3">
            <a:extLst>
              <a:ext uri="{FF2B5EF4-FFF2-40B4-BE49-F238E27FC236}">
                <a16:creationId xmlns:a16="http://schemas.microsoft.com/office/drawing/2014/main" id="{9DDB0DD5-0CF4-4371-9349-875B310A91F3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732875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 txBox="1">
            <a:spLocks/>
          </p:cNvSpPr>
          <p:nvPr/>
        </p:nvSpPr>
        <p:spPr>
          <a:xfrm>
            <a:off x="2" y="6063213"/>
            <a:ext cx="12191997" cy="328024"/>
          </a:xfrm>
          <a:prstGeom prst="rect">
            <a:avLst/>
          </a:prstGeom>
        </p:spPr>
        <p:txBody>
          <a:bodyPr vert="horz" lIns="121920" tIns="60960" rIns="121920" bIns="6096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667" b="1" dirty="0">
              <a:solidFill>
                <a:schemeClr val="tx1"/>
              </a:solidFill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2447" y="395323"/>
            <a:ext cx="12192000" cy="8703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DA91E4AB-A332-494C-BA52-6E042233188B}"/>
              </a:ext>
            </a:extLst>
          </p:cNvPr>
          <p:cNvSpPr txBox="1">
            <a:spLocks/>
          </p:cNvSpPr>
          <p:nvPr/>
        </p:nvSpPr>
        <p:spPr>
          <a:xfrm>
            <a:off x="523658" y="1417449"/>
            <a:ext cx="10585336" cy="28753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/>
              <a:t>Mağduriyet yaşadığınız konuya ilişkin </a:t>
            </a:r>
            <a:r>
              <a:rPr lang="tr-TR" sz="2400" dirty="0">
                <a:solidFill>
                  <a:srgbClr val="FF0000"/>
                </a:solidFill>
              </a:rPr>
              <a:t>delilleri</a:t>
            </a:r>
            <a:r>
              <a:rPr lang="tr-TR" sz="2400" dirty="0"/>
              <a:t> saklayın,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18 yaşından büyükseniz ŞAHSEN</a:t>
            </a:r>
            <a:r>
              <a:rPr lang="tr-TR" sz="2400" dirty="0"/>
              <a:t>; Cumhuriyet savcılığına, polise ve jandarmaya başvurabilir.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18 yaşından küçükseniz ANNE VEYA BABANIZLA birlikte</a:t>
            </a:r>
            <a:r>
              <a:rPr lang="tr-TR" sz="2400" dirty="0"/>
              <a:t>; Cumhuriyet savcılığına, polise ve jandarmaya başvurabilir.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16" name="Slayt Numarası Yer Tutucusu 3">
            <a:extLst>
              <a:ext uri="{FF2B5EF4-FFF2-40B4-BE49-F238E27FC236}">
                <a16:creationId xmlns:a16="http://schemas.microsoft.com/office/drawing/2014/main" id="{C16EB8DE-CDF7-4BC7-BA93-DB3686ACBEC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831286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1064" y="1107574"/>
            <a:ext cx="946968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cs typeface="Times New Roman" panose="02020603050405020304" pitchFamily="18" charset="0"/>
              </a:rPr>
              <a:t> ARAYABİLECEĞİNİZ ACİL TELEFON HATLARI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	Acil bir konu / durum olması halinde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112 </a:t>
            </a:r>
            <a:r>
              <a:rPr lang="tr-TR" sz="2400" dirty="0">
                <a:cs typeface="Times New Roman" panose="02020603050405020304" pitchFamily="18" charset="0"/>
              </a:rPr>
              <a:t>ihbar hattını aramalısınız.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41062" y="2999974"/>
            <a:ext cx="6885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400" b="1" dirty="0">
                <a:cs typeface="Times New Roman" panose="02020603050405020304" pitchFamily="18" charset="0"/>
              </a:rPr>
              <a:t>ÇEVRİMİÇİ İHBAR ADRESİ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endParaRPr lang="tr-TR" sz="2400" b="1" dirty="0"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	Çevrim içi olarak aşağıda belirtilen adresten ihbarda bulunabilirsiniz.</a:t>
            </a:r>
          </a:p>
          <a:p>
            <a:pPr algn="just"/>
            <a:endParaRPr lang="tr-TR" sz="2400" dirty="0">
              <a:cs typeface="Times New Roman" panose="02020603050405020304" pitchFamily="18" charset="0"/>
            </a:endParaRPr>
          </a:p>
          <a:p>
            <a:pPr algn="just"/>
            <a:r>
              <a:rPr lang="fr-FR" sz="2400" u="sng" dirty="0">
                <a:solidFill>
                  <a:srgbClr val="FF0000"/>
                </a:solidFill>
                <a:hlinkClick r:id="rId3"/>
              </a:rPr>
              <a:t>https://onlineislemler.egm.gov.tr</a:t>
            </a:r>
            <a:endParaRPr lang="tr-TR" sz="2400" u="sng" dirty="0">
              <a:solidFill>
                <a:srgbClr val="FF0000"/>
              </a:solidFill>
            </a:endParaRPr>
          </a:p>
        </p:txBody>
      </p:sp>
      <p:sp>
        <p:nvSpPr>
          <p:cNvPr id="9" name="Slayt Numarası Yer Tutucusu 3"/>
          <p:cNvSpPr txBox="1">
            <a:spLocks/>
          </p:cNvSpPr>
          <p:nvPr/>
        </p:nvSpPr>
        <p:spPr>
          <a:xfrm>
            <a:off x="2" y="6063213"/>
            <a:ext cx="12191997" cy="328024"/>
          </a:xfrm>
          <a:prstGeom prst="rect">
            <a:avLst/>
          </a:prstGeom>
        </p:spPr>
        <p:txBody>
          <a:bodyPr vert="horz" lIns="121920" tIns="60960" rIns="121920" bIns="6096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667" b="1" dirty="0">
              <a:solidFill>
                <a:schemeClr val="tx1"/>
              </a:solidFill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2447" y="395323"/>
            <a:ext cx="12192000" cy="8703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661EAF-BCEE-4902-A955-C21AAE1FE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746" y="779454"/>
            <a:ext cx="2030981" cy="1901535"/>
          </a:xfrm>
          <a:prstGeom prst="rect">
            <a:avLst/>
          </a:prstGeom>
        </p:spPr>
      </p:pic>
      <p:sp>
        <p:nvSpPr>
          <p:cNvPr id="8" name="Slayt Numarası Yer Tutucusu 3">
            <a:extLst>
              <a:ext uri="{FF2B5EF4-FFF2-40B4-BE49-F238E27FC236}">
                <a16:creationId xmlns:a16="http://schemas.microsoft.com/office/drawing/2014/main" id="{49843B31-6FA8-4704-8C5B-D76E8AFA87DF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53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80CF36D-03F8-47B7-BBFB-81A6A7F85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355" y="4118533"/>
            <a:ext cx="3830782" cy="10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83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76EC4C87-C6AF-4F46-AABC-38CFF799016D}"/>
              </a:ext>
            </a:extLst>
          </p:cNvPr>
          <p:cNvSpPr txBox="1"/>
          <p:nvPr/>
        </p:nvSpPr>
        <p:spPr>
          <a:xfrm>
            <a:off x="3168759" y="1505424"/>
            <a:ext cx="539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cs typeface="Times New Roman" panose="02020603050405020304" pitchFamily="18" charset="0"/>
              </a:rPr>
              <a:t>www.siberay.com.tr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C99E4B9-7F33-42BB-B7EA-529EE0111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9" y="2526884"/>
            <a:ext cx="1061823" cy="107485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93557B6-CC53-4ED6-9D0A-24469254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6" y="2526883"/>
            <a:ext cx="1158606" cy="107485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8204551-344C-4D16-85C2-7FCB8028A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30" y="2484551"/>
            <a:ext cx="1229254" cy="112205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D703418-FEE1-4041-8A04-0021AD994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41" y="2518259"/>
            <a:ext cx="1229254" cy="1073831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CD18A856-9C78-4649-8838-FD40372945E3}"/>
              </a:ext>
            </a:extLst>
          </p:cNvPr>
          <p:cNvSpPr txBox="1"/>
          <p:nvPr/>
        </p:nvSpPr>
        <p:spPr>
          <a:xfrm>
            <a:off x="4458422" y="3601736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cs typeface="Times New Roman" panose="02020603050405020304" pitchFamily="18" charset="0"/>
              </a:rPr>
              <a:t>@ S i b e r a y E G M</a:t>
            </a:r>
          </a:p>
        </p:txBody>
      </p:sp>
      <p:sp>
        <p:nvSpPr>
          <p:cNvPr id="10" name="Slayt Numarası Yer Tutucusu 3">
            <a:extLst>
              <a:ext uri="{FF2B5EF4-FFF2-40B4-BE49-F238E27FC236}">
                <a16:creationId xmlns:a16="http://schemas.microsoft.com/office/drawing/2014/main" id="{23AE81E1-C4DD-49D0-8779-910F0799CB79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06587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23913" y="1245328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FFC000"/>
                </a:solidFill>
              </a:rPr>
              <a:t>Teknoloji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23913" y="2415602"/>
            <a:ext cx="7812087" cy="2445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/>
              <a:t>Kişilerin bilgi ve iletişim teknolojilerini, hayatlarının farklı alanlarında ve başkalarıyla kurdukları iletişimde kullanması için sahip olması gereken becerilerdir.</a:t>
            </a:r>
            <a:endParaRPr lang="tr-TR" sz="3000" b="1" dirty="0">
              <a:solidFill>
                <a:srgbClr val="FF0000"/>
              </a:solidFill>
            </a:endParaRPr>
          </a:p>
        </p:txBody>
      </p:sp>
      <p:pic>
        <p:nvPicPr>
          <p:cNvPr id="3" name="Grafik 2" descr="Robot">
            <a:extLst>
              <a:ext uri="{FF2B5EF4-FFF2-40B4-BE49-F238E27FC236}">
                <a16:creationId xmlns:a16="http://schemas.microsoft.com/office/drawing/2014/main" id="{35F47F31-324F-4984-BE21-092AFF92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7454" y="2075871"/>
            <a:ext cx="2447637" cy="2447637"/>
          </a:xfrm>
          <a:prstGeom prst="rect">
            <a:avLst/>
          </a:prstGeom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E7D6BDD4-CFF6-491C-A7BD-EFC9BC350905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3860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38200" y="1261754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FFC000"/>
                </a:solidFill>
              </a:rPr>
              <a:t>İnternet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38200" y="2507104"/>
            <a:ext cx="7663872" cy="21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dirty="0"/>
              <a:t>İnternet ortamında bilgiyi okumak, bilgi paylaşmak, yorumlar yapmak gibi eylemleri gerçekleştirebilmeyi kapsayan bir terimdir.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Grafik 2" descr="Bulut Bilgi İşlem">
            <a:extLst>
              <a:ext uri="{FF2B5EF4-FFF2-40B4-BE49-F238E27FC236}">
                <a16:creationId xmlns:a16="http://schemas.microsoft.com/office/drawing/2014/main" id="{EAE6FDAC-CB74-495E-A665-91874E09D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2072" y="1863436"/>
            <a:ext cx="2618509" cy="2618509"/>
          </a:xfrm>
          <a:prstGeom prst="rect">
            <a:avLst/>
          </a:prstGeom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A68ECB47-0DDE-4D47-A233-17B86E59C8CA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0961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8">
            <a:extLst>
              <a:ext uri="{FF2B5EF4-FFF2-40B4-BE49-F238E27FC236}">
                <a16:creationId xmlns:a16="http://schemas.microsoft.com/office/drawing/2014/main" id="{B6989450-526A-4D0A-A7C6-E25670A4CD97}"/>
              </a:ext>
            </a:extLst>
          </p:cNvPr>
          <p:cNvSpPr txBox="1">
            <a:spLocks/>
          </p:cNvSpPr>
          <p:nvPr/>
        </p:nvSpPr>
        <p:spPr>
          <a:xfrm>
            <a:off x="838200" y="1305654"/>
            <a:ext cx="10515600" cy="51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900" b="1" dirty="0">
                <a:solidFill>
                  <a:srgbClr val="FFC000"/>
                </a:solidFill>
              </a:rPr>
              <a:t>Sosyal Medya Okuryazarlığı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E1BFBAF-80B8-40C2-8E03-F9D245DC574C}"/>
              </a:ext>
            </a:extLst>
          </p:cNvPr>
          <p:cNvSpPr txBox="1">
            <a:spLocks/>
          </p:cNvSpPr>
          <p:nvPr/>
        </p:nvSpPr>
        <p:spPr>
          <a:xfrm>
            <a:off x="838200" y="2709818"/>
            <a:ext cx="7345218" cy="212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/>
              <a:t>Sosyal medya mecralarındaki bilgi, mesaj, gönderi ve haberleri yorumlayabilme, kullanabilme ve sorgulayabilme becerileridir.</a:t>
            </a:r>
            <a:endParaRPr lang="tr-TR" sz="3000" dirty="0">
              <a:solidFill>
                <a:srgbClr val="FF0000"/>
              </a:solidFill>
            </a:endParaRPr>
          </a:p>
        </p:txBody>
      </p:sp>
      <p:pic>
        <p:nvPicPr>
          <p:cNvPr id="3" name="Grafik 2" descr="Bağlantılar">
            <a:extLst>
              <a:ext uri="{FF2B5EF4-FFF2-40B4-BE49-F238E27FC236}">
                <a16:creationId xmlns:a16="http://schemas.microsoft.com/office/drawing/2014/main" id="{76EE6113-1B91-4E5F-A67E-D58BC715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3527" y="1992842"/>
            <a:ext cx="2489200" cy="2489200"/>
          </a:xfrm>
          <a:prstGeom prst="rect">
            <a:avLst/>
          </a:prstGeom>
        </p:spPr>
      </p:pic>
      <p:sp>
        <p:nvSpPr>
          <p:cNvPr id="5" name="Slayt Numarası Yer Tutucusu 3">
            <a:extLst>
              <a:ext uri="{FF2B5EF4-FFF2-40B4-BE49-F238E27FC236}">
                <a16:creationId xmlns:a16="http://schemas.microsoft.com/office/drawing/2014/main" id="{D4EB5A35-23E1-4597-8C5D-184C969FC8A0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46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F24B1A-6846-4563-ACD5-9A811D17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756" y="3908875"/>
            <a:ext cx="3540557" cy="498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000" dirty="0"/>
              <a:t>Bilgiye ulaşma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4C4E0E-4216-4964-A7AF-0DD03B64E150}"/>
              </a:ext>
            </a:extLst>
          </p:cNvPr>
          <p:cNvSpPr txBox="1"/>
          <p:nvPr/>
        </p:nvSpPr>
        <p:spPr>
          <a:xfrm>
            <a:off x="1602639" y="584278"/>
            <a:ext cx="8986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Dijital Okuryazarlık ?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AF525120-565B-4634-8DE2-28BC191FCCB0}"/>
              </a:ext>
            </a:extLst>
          </p:cNvPr>
          <p:cNvSpPr txBox="1">
            <a:spLocks/>
          </p:cNvSpPr>
          <p:nvPr/>
        </p:nvSpPr>
        <p:spPr>
          <a:xfrm>
            <a:off x="3133412" y="4289115"/>
            <a:ext cx="6704108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/>
              <a:t>Medyayı aktif ve yenilikçi kullanım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2153E5D-F179-4730-807D-B898EB22DF0C}"/>
              </a:ext>
            </a:extLst>
          </p:cNvPr>
          <p:cNvSpPr txBox="1">
            <a:spLocks/>
          </p:cNvSpPr>
          <p:nvPr/>
        </p:nvSpPr>
        <p:spPr>
          <a:xfrm>
            <a:off x="3174575" y="3400728"/>
            <a:ext cx="4347634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Muhakeme yapma</a:t>
            </a: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0DEAE0FA-AF40-4D77-9DDE-831AB014B7C6}"/>
              </a:ext>
            </a:extLst>
          </p:cNvPr>
          <p:cNvSpPr txBox="1">
            <a:spLocks/>
          </p:cNvSpPr>
          <p:nvPr/>
        </p:nvSpPr>
        <p:spPr>
          <a:xfrm>
            <a:off x="4721464" y="2895137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Kişisel verilerin önemi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F4FB4C60-4FBE-4EE9-B4CF-E7451F06C141}"/>
              </a:ext>
            </a:extLst>
          </p:cNvPr>
          <p:cNvSpPr txBox="1">
            <a:spLocks/>
          </p:cNvSpPr>
          <p:nvPr/>
        </p:nvSpPr>
        <p:spPr>
          <a:xfrm>
            <a:off x="3069438" y="2370106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4000" dirty="0"/>
              <a:t>Ahlaki ve etik değerler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AE041C6E-1A48-4DB0-9F76-0F3CEFC617DB}"/>
              </a:ext>
            </a:extLst>
          </p:cNvPr>
          <p:cNvSpPr txBox="1">
            <a:spLocks/>
          </p:cNvSpPr>
          <p:nvPr/>
        </p:nvSpPr>
        <p:spPr>
          <a:xfrm>
            <a:off x="3165755" y="2075877"/>
            <a:ext cx="3540557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/>
              <a:t>Eleştirel Düşünme</a:t>
            </a:r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9792EC4F-BF53-473A-B770-8BF0A212521A}"/>
              </a:ext>
            </a:extLst>
          </p:cNvPr>
          <p:cNvSpPr txBox="1">
            <a:spLocks/>
          </p:cNvSpPr>
          <p:nvPr/>
        </p:nvSpPr>
        <p:spPr>
          <a:xfrm rot="16200000">
            <a:off x="1541414" y="2896107"/>
            <a:ext cx="3043203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İletişim ve İş Birliği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0A45484C-31C3-4323-9C5D-59811B022176}"/>
              </a:ext>
            </a:extLst>
          </p:cNvPr>
          <p:cNvSpPr txBox="1">
            <a:spLocks/>
          </p:cNvSpPr>
          <p:nvPr/>
        </p:nvSpPr>
        <p:spPr>
          <a:xfrm>
            <a:off x="6226713" y="3345227"/>
            <a:ext cx="1878974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600" dirty="0"/>
              <a:t>Problem Çözme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D7B3C4F1-D1C9-4197-9225-06EECD52C512}"/>
              </a:ext>
            </a:extLst>
          </p:cNvPr>
          <p:cNvSpPr txBox="1">
            <a:spLocks/>
          </p:cNvSpPr>
          <p:nvPr/>
        </p:nvSpPr>
        <p:spPr>
          <a:xfrm>
            <a:off x="5231133" y="1920935"/>
            <a:ext cx="5501925" cy="63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600" dirty="0"/>
              <a:t>Yaratıcılık ve Yenilik</a:t>
            </a:r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id="{194A8D7F-D916-4D54-A31E-0BAECA608BD5}"/>
              </a:ext>
            </a:extLst>
          </p:cNvPr>
          <p:cNvSpPr txBox="1">
            <a:spLocks/>
          </p:cNvSpPr>
          <p:nvPr/>
        </p:nvSpPr>
        <p:spPr>
          <a:xfrm rot="16200000">
            <a:off x="7358080" y="3114604"/>
            <a:ext cx="1878976" cy="63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/>
              <a:t>Araştırma</a:t>
            </a:r>
          </a:p>
        </p:txBody>
      </p:sp>
      <p:sp>
        <p:nvSpPr>
          <p:cNvPr id="18" name="Slayt Numarası Yer Tutucusu 3">
            <a:extLst>
              <a:ext uri="{FF2B5EF4-FFF2-40B4-BE49-F238E27FC236}">
                <a16:creationId xmlns:a16="http://schemas.microsoft.com/office/drawing/2014/main" id="{5ABFE09B-CCE3-48CE-911B-AC10623ED827}"/>
              </a:ext>
            </a:extLst>
          </p:cNvPr>
          <p:cNvSpPr txBox="1">
            <a:spLocks/>
          </p:cNvSpPr>
          <p:nvPr/>
        </p:nvSpPr>
        <p:spPr>
          <a:xfrm>
            <a:off x="5816326" y="6056930"/>
            <a:ext cx="530775" cy="31626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2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8422</TotalTime>
  <Words>1838</Words>
  <Application>Microsoft Office PowerPoint</Application>
  <PresentationFormat>Geniş ekran</PresentationFormat>
  <Paragraphs>344</Paragraphs>
  <Slides>54</Slides>
  <Notes>42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</vt:lpstr>
      <vt:lpstr>Calibri Light</vt:lpstr>
      <vt:lpstr>Times New Roman</vt:lpstr>
      <vt:lpstr>Wingdings</vt:lpstr>
      <vt:lpstr>Office Teması</vt:lpstr>
      <vt:lpstr>PowerPoint Sunusu</vt:lpstr>
      <vt:lpstr>DİJİTAL OKURYAZARLIK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Doğru bilgiye araştırmalar sonucu ulaşır.</vt:lpstr>
      <vt:lpstr>Karşılaşılan bilgilere şüpheci ve eleştirel bakış açısıyla yaklaşır.</vt:lpstr>
      <vt:lpstr>Kişisel verileri korumak için alınabilecek güvenlik önlemlerini bilir.</vt:lpstr>
      <vt:lpstr>İnternette arama yaparken arama motorlarını amacına uygun ve etkin bir şekilde kullanır.</vt:lpstr>
      <vt:lpstr>İnternette karşılaşılabilecek tehlikeleri sezer.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2021 YILI "Çocuklarda Bilişim Teknolojileri Kullanım Araştırması"   6-15 yaş grubundaki çocuklarla yapılan araştırmaya göre;  </vt:lpstr>
      <vt:lpstr>Çocukların internet kullanım oranı %82,7’ye yükseldi.</vt:lpstr>
      <vt:lpstr>İnternet kullanım amaçları arasında %86,2 ile çevrim içi derse katılma ilk sırada yer aldı.</vt:lpstr>
      <vt:lpstr>PowerPoint Sunusu</vt:lpstr>
      <vt:lpstr>İnterneti düzenli kullanan çocukların %31,3'ü sosyal medya kullandı.  Çocuklar günde yaklaşık 3 saat sosyal medyada vakit geçirdi  </vt:lpstr>
      <vt:lpstr>Çocukların %64,4'ü cep telefonu/akıllı telefon kullandı. </vt:lpstr>
      <vt:lpstr>Çocukların %32,3'ü her yarım saate bir cep telefonu/akıllı telefonunu kontrol etti. </vt:lpstr>
      <vt:lpstr>Çocukların %55,6'sı bilgisayar kullandı. </vt:lpstr>
      <vt:lpstr>Tablet bilgisayar %57,2 ile çocukların en fazla kullandığı bilgisayar türü oldu. </vt:lpstr>
      <vt:lpstr>En fazla oynanan dijital oyun türü savaş oyunu oldu. </vt:lpstr>
      <vt:lpstr>Çocuklar ekran başında daha fazla kalabilmek için daha az kitap okudu. </vt:lpstr>
      <vt:lpstr>Teknoloji Kullanımıyla Birlikte;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Muammer ERTAS</dc:creator>
  <cp:lastModifiedBy>Sinem Şerife KANDEMİR</cp:lastModifiedBy>
  <cp:revision>969</cp:revision>
  <cp:lastPrinted>2022-01-19T09:30:14Z</cp:lastPrinted>
  <dcterms:created xsi:type="dcterms:W3CDTF">2019-12-24T11:08:05Z</dcterms:created>
  <dcterms:modified xsi:type="dcterms:W3CDTF">2023-03-09T13:38:00Z</dcterms:modified>
</cp:coreProperties>
</file>