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0" r:id="rId3"/>
    <p:sldId id="328" r:id="rId4"/>
    <p:sldId id="330" r:id="rId5"/>
    <p:sldId id="312" r:id="rId6"/>
    <p:sldId id="313" r:id="rId7"/>
    <p:sldId id="337" r:id="rId8"/>
    <p:sldId id="332" r:id="rId9"/>
    <p:sldId id="333" r:id="rId10"/>
    <p:sldId id="334" r:id="rId11"/>
    <p:sldId id="335" r:id="rId12"/>
    <p:sldId id="336" r:id="rId13"/>
    <p:sldId id="275" r:id="rId14"/>
    <p:sldId id="339" r:id="rId15"/>
    <p:sldId id="314" r:id="rId16"/>
    <p:sldId id="316" r:id="rId17"/>
    <p:sldId id="403" r:id="rId18"/>
    <p:sldId id="260" r:id="rId19"/>
    <p:sldId id="322" r:id="rId20"/>
    <p:sldId id="324" r:id="rId21"/>
    <p:sldId id="378" r:id="rId22"/>
    <p:sldId id="350" r:id="rId23"/>
    <p:sldId id="346" r:id="rId24"/>
    <p:sldId id="347" r:id="rId25"/>
    <p:sldId id="348" r:id="rId26"/>
    <p:sldId id="351" r:id="rId27"/>
    <p:sldId id="352" r:id="rId28"/>
    <p:sldId id="321" r:id="rId29"/>
    <p:sldId id="317" r:id="rId30"/>
    <p:sldId id="292" r:id="rId31"/>
    <p:sldId id="293" r:id="rId32"/>
    <p:sldId id="285" r:id="rId33"/>
    <p:sldId id="288" r:id="rId34"/>
    <p:sldId id="282" r:id="rId35"/>
    <p:sldId id="304" r:id="rId36"/>
    <p:sldId id="371" r:id="rId37"/>
    <p:sldId id="373" r:id="rId38"/>
    <p:sldId id="374" r:id="rId39"/>
    <p:sldId id="375" r:id="rId40"/>
    <p:sldId id="295" r:id="rId41"/>
  </p:sldIdLst>
  <p:sldSz cx="12192000" cy="6858000"/>
  <p:notesSz cx="6799263" cy="9929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18A80B25-E94D-46F8-BB73-E3639CEB0632}">
          <p14:sldIdLst>
            <p14:sldId id="256"/>
          </p14:sldIdLst>
        </p14:section>
        <p14:section name="DİJİTAL OKURYAZARLIK" id="{16D33162-E475-45BB-B0E9-E96C17E10FAC}">
          <p14:sldIdLst>
            <p14:sldId id="320"/>
            <p14:sldId id="328"/>
            <p14:sldId id="330"/>
            <p14:sldId id="312"/>
            <p14:sldId id="313"/>
            <p14:sldId id="337"/>
            <p14:sldId id="332"/>
            <p14:sldId id="333"/>
            <p14:sldId id="334"/>
            <p14:sldId id="335"/>
            <p14:sldId id="336"/>
          </p14:sldIdLst>
        </p14:section>
        <p14:section name="İÇİNDEKİLER" id="{35CCCB29-66B0-43D1-9FC2-60C34A5E84DB}">
          <p14:sldIdLst>
            <p14:sldId id="275"/>
          </p14:sldIdLst>
        </p14:section>
        <p14:section name="DİJİTAL VATANDAŞ" id="{BED05127-8E6F-4BCF-90F7-B9AC24A89D76}">
          <p14:sldIdLst>
            <p14:sldId id="339"/>
          </p14:sldIdLst>
        </p14:section>
        <p14:section name="DİJİTAL AYAK İZİ" id="{626D7B14-DAD2-4F98-B44C-ABA57C7A6CB7}">
          <p14:sldIdLst>
            <p14:sldId id="314"/>
          </p14:sldIdLst>
        </p14:section>
        <p14:section name="BİLİŞİM ETİĞİ" id="{8FB21290-BB17-42FC-80F0-CCB54656F275}">
          <p14:sldIdLst>
            <p14:sldId id="316"/>
            <p14:sldId id="403"/>
          </p14:sldIdLst>
        </p14:section>
        <p14:section name="KİŞİSEL VERİ" id="{B6E52472-C18E-41C5-AA36-7864A5AA5E9A}">
          <p14:sldIdLst>
            <p14:sldId id="260"/>
            <p14:sldId id="322"/>
          </p14:sldIdLst>
        </p14:section>
        <p14:section name="BİLGİ KİRLİLİĞİ" id="{86D1AFC5-0E1C-4350-926F-1EB08EEA4194}">
          <p14:sldIdLst>
            <p14:sldId id="324"/>
            <p14:sldId id="378"/>
          </p14:sldIdLst>
        </p14:section>
        <p14:section name="TÜİK" id="{BBDA647F-46C1-47AA-9C49-2710CB6C829E}">
          <p14:sldIdLst>
            <p14:sldId id="350"/>
            <p14:sldId id="346"/>
            <p14:sldId id="347"/>
            <p14:sldId id="348"/>
            <p14:sldId id="351"/>
            <p14:sldId id="352"/>
          </p14:sldIdLst>
        </p14:section>
        <p14:section name="RİSK VE TEHDİTLER" id="{6CD534D1-E94E-40BA-8264-4F1C9D4AB0E9}">
          <p14:sldIdLst>
            <p14:sldId id="321"/>
          </p14:sldIdLst>
        </p14:section>
        <p14:section name="GÜVENLİ DİJİTAL OKURYAZARLIK" id="{241B89EF-8094-41E8-9DDC-6F4D00D1CFC9}">
          <p14:sldIdLst>
            <p14:sldId id="317"/>
            <p14:sldId id="292"/>
            <p14:sldId id="293"/>
            <p14:sldId id="285"/>
            <p14:sldId id="288"/>
            <p14:sldId id="282"/>
            <p14:sldId id="304"/>
          </p14:sldIdLst>
        </p14:section>
        <p14:section name="YAPILABİLECEKLER-BAŞVURU YOLLARI" id="{6E835DF9-14BE-4E9F-A7B1-BF2389EBE421}">
          <p14:sldIdLst>
            <p14:sldId id="371"/>
            <p14:sldId id="373"/>
            <p14:sldId id="374"/>
            <p14:sldId id="375"/>
          </p14:sldIdLst>
        </p14:section>
        <p14:section name="SONUÇ" id="{29EDC6E4-04C5-40E0-9964-AA690E93C903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0058" autoAdjust="0"/>
  </p:normalViewPr>
  <p:slideViewPr>
    <p:cSldViewPr snapToGrid="0">
      <p:cViewPr varScale="1">
        <p:scale>
          <a:sx n="103" d="100"/>
          <a:sy n="103" d="100"/>
        </p:scale>
        <p:origin x="11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C792C-1B8E-4AB5-BFE5-F9F476DC456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BCD7A3D-DB51-4099-AEB0-518959E25FEB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KULLANMAK</a:t>
          </a:r>
        </a:p>
      </dgm:t>
    </dgm:pt>
    <dgm:pt modelId="{0AD47348-BCE3-48D4-AC61-19F9C4972345}" type="parTrans" cxnId="{5BC949FF-F26D-43DC-914D-C16717AC5FB8}">
      <dgm:prSet/>
      <dgm:spPr/>
      <dgm:t>
        <a:bodyPr/>
        <a:lstStyle/>
        <a:p>
          <a:endParaRPr lang="tr-TR"/>
        </a:p>
      </dgm:t>
    </dgm:pt>
    <dgm:pt modelId="{8E66D9CF-CA9E-487B-A732-DE48C0FE3223}" type="sibTrans" cxnId="{5BC949FF-F26D-43DC-914D-C16717AC5FB8}">
      <dgm:prSet/>
      <dgm:spPr/>
      <dgm:t>
        <a:bodyPr/>
        <a:lstStyle/>
        <a:p>
          <a:endParaRPr lang="tr-TR"/>
        </a:p>
      </dgm:t>
    </dgm:pt>
    <dgm:pt modelId="{72B17489-46A4-453E-BF66-179146893561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ANLAMAK</a:t>
          </a:r>
        </a:p>
      </dgm:t>
    </dgm:pt>
    <dgm:pt modelId="{A1DB8819-16D2-4643-955B-C05E29AF6B88}" type="parTrans" cxnId="{3ECC26BD-3851-480C-B24E-04A7BF9B88F7}">
      <dgm:prSet/>
      <dgm:spPr/>
      <dgm:t>
        <a:bodyPr/>
        <a:lstStyle/>
        <a:p>
          <a:endParaRPr lang="tr-TR"/>
        </a:p>
      </dgm:t>
    </dgm:pt>
    <dgm:pt modelId="{336A479F-93D8-4D19-BABA-DA4E74D9168C}" type="sibTrans" cxnId="{3ECC26BD-3851-480C-B24E-04A7BF9B88F7}">
      <dgm:prSet/>
      <dgm:spPr/>
      <dgm:t>
        <a:bodyPr/>
        <a:lstStyle/>
        <a:p>
          <a:endParaRPr lang="tr-TR"/>
        </a:p>
      </dgm:t>
    </dgm:pt>
    <dgm:pt modelId="{B258B16B-42BD-4F5D-92A3-49C6D0B61640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OLUŞTURMAK</a:t>
          </a:r>
        </a:p>
      </dgm:t>
    </dgm:pt>
    <dgm:pt modelId="{2C3526C2-FBB8-470A-98C9-0760FBF8F9E3}" type="parTrans" cxnId="{E188B5CF-863A-4C84-9F7A-B6B10843E7B8}">
      <dgm:prSet/>
      <dgm:spPr/>
      <dgm:t>
        <a:bodyPr/>
        <a:lstStyle/>
        <a:p>
          <a:endParaRPr lang="tr-TR"/>
        </a:p>
      </dgm:t>
    </dgm:pt>
    <dgm:pt modelId="{CD0AEC97-F3A9-4C84-A4B1-6F1A54509C67}" type="sibTrans" cxnId="{E188B5CF-863A-4C84-9F7A-B6B10843E7B8}">
      <dgm:prSet/>
      <dgm:spPr/>
      <dgm:t>
        <a:bodyPr/>
        <a:lstStyle/>
        <a:p>
          <a:endParaRPr lang="tr-TR"/>
        </a:p>
      </dgm:t>
    </dgm:pt>
    <dgm:pt modelId="{EDD0C78C-740F-4DB0-9B45-890584BF9065}">
      <dgm:prSet phldrT="[Metin]"/>
      <dgm:spPr/>
      <dgm:t>
        <a:bodyPr/>
        <a:lstStyle/>
        <a:p>
          <a:r>
            <a:rPr lang="tr-TR" dirty="0"/>
            <a:t>Bilgisayar programlarını kullanmak, arama motorları gibi bilgi kaynaklarına erişim için daha gelişmiş daha etkili yeteneklere kadar uzanmaktadır.</a:t>
          </a:r>
        </a:p>
      </dgm:t>
    </dgm:pt>
    <dgm:pt modelId="{543411DB-A76B-4A18-893D-BF17DD750AAF}" type="parTrans" cxnId="{AE8AD1CE-6FF4-46B6-8CF6-DE6480E00F4C}">
      <dgm:prSet/>
      <dgm:spPr/>
      <dgm:t>
        <a:bodyPr/>
        <a:lstStyle/>
        <a:p>
          <a:endParaRPr lang="tr-TR"/>
        </a:p>
      </dgm:t>
    </dgm:pt>
    <dgm:pt modelId="{C8880DF0-3626-4104-B2AE-DAD287FF4535}" type="sibTrans" cxnId="{AE8AD1CE-6FF4-46B6-8CF6-DE6480E00F4C}">
      <dgm:prSet/>
      <dgm:spPr/>
      <dgm:t>
        <a:bodyPr/>
        <a:lstStyle/>
        <a:p>
          <a:endParaRPr lang="tr-TR"/>
        </a:p>
      </dgm:t>
    </dgm:pt>
    <dgm:pt modelId="{78E58739-73DD-4CA8-ACEA-18095D8680F8}">
      <dgm:prSet phldrT="[Metin]"/>
      <dgm:spPr/>
      <dgm:t>
        <a:bodyPr/>
        <a:lstStyle/>
        <a:p>
          <a:r>
            <a:rPr lang="tr-TR" dirty="0"/>
            <a:t>Dijital medyayı anlamamıza ve eleştirel olarak değerlendirmemize yardımcı olmaktadır.</a:t>
          </a:r>
        </a:p>
      </dgm:t>
    </dgm:pt>
    <dgm:pt modelId="{67DA7933-239A-4229-BCC3-5E7BFE9015CD}" type="parTrans" cxnId="{E8864BBA-174B-42CA-A4B9-CEDE4603A46D}">
      <dgm:prSet/>
      <dgm:spPr/>
      <dgm:t>
        <a:bodyPr/>
        <a:lstStyle/>
        <a:p>
          <a:endParaRPr lang="tr-TR"/>
        </a:p>
      </dgm:t>
    </dgm:pt>
    <dgm:pt modelId="{0768F6FC-3186-4101-A29A-2C3F607A575D}" type="sibTrans" cxnId="{E8864BBA-174B-42CA-A4B9-CEDE4603A46D}">
      <dgm:prSet/>
      <dgm:spPr/>
      <dgm:t>
        <a:bodyPr/>
        <a:lstStyle/>
        <a:p>
          <a:endParaRPr lang="tr-TR"/>
        </a:p>
      </dgm:t>
    </dgm:pt>
    <dgm:pt modelId="{B50756CD-EE0E-41B9-9D8E-FF973DE1555D}">
      <dgm:prSet phldrT="[Metin]"/>
      <dgm:spPr/>
      <dgm:t>
        <a:bodyPr/>
        <a:lstStyle/>
        <a:p>
          <a:r>
            <a:rPr lang="tr-TR" dirty="0"/>
            <a:t>Çeşitli dijital medya araçları ile içerik üretme ve etkili bir şekilde iletişim kurma becerisidir.</a:t>
          </a:r>
        </a:p>
      </dgm:t>
    </dgm:pt>
    <dgm:pt modelId="{04D3F4F3-8FF1-4B76-AD83-D3DC0D749F85}" type="parTrans" cxnId="{F4D57E5C-3EB6-4DB3-AC05-73F87CD68D41}">
      <dgm:prSet/>
      <dgm:spPr/>
      <dgm:t>
        <a:bodyPr/>
        <a:lstStyle/>
        <a:p>
          <a:endParaRPr lang="tr-TR"/>
        </a:p>
      </dgm:t>
    </dgm:pt>
    <dgm:pt modelId="{FA82E14A-08FF-4917-98AA-F9BF3D18C4F9}" type="sibTrans" cxnId="{F4D57E5C-3EB6-4DB3-AC05-73F87CD68D41}">
      <dgm:prSet/>
      <dgm:spPr/>
      <dgm:t>
        <a:bodyPr/>
        <a:lstStyle/>
        <a:p>
          <a:endParaRPr lang="tr-TR"/>
        </a:p>
      </dgm:t>
    </dgm:pt>
    <dgm:pt modelId="{D141111B-309A-4097-8E54-E2BD32255986}" type="pres">
      <dgm:prSet presAssocID="{5DBC792C-1B8E-4AB5-BFE5-F9F476DC456E}" presName="linear" presStyleCnt="0">
        <dgm:presLayoutVars>
          <dgm:dir/>
          <dgm:animLvl val="lvl"/>
          <dgm:resizeHandles val="exact"/>
        </dgm:presLayoutVars>
      </dgm:prSet>
      <dgm:spPr/>
    </dgm:pt>
    <dgm:pt modelId="{0929BCAB-72CC-4CDD-8F59-733630560201}" type="pres">
      <dgm:prSet presAssocID="{FBCD7A3D-DB51-4099-AEB0-518959E25FEB}" presName="parentLin" presStyleCnt="0"/>
      <dgm:spPr/>
    </dgm:pt>
    <dgm:pt modelId="{ECFD2374-A1AC-4AE9-94F7-EAC687262720}" type="pres">
      <dgm:prSet presAssocID="{FBCD7A3D-DB51-4099-AEB0-518959E25FEB}" presName="parentLeftMargin" presStyleLbl="node1" presStyleIdx="0" presStyleCnt="3"/>
      <dgm:spPr/>
    </dgm:pt>
    <dgm:pt modelId="{97FEFA13-AC62-4727-936B-D2221D9B3E6D}" type="pres">
      <dgm:prSet presAssocID="{FBCD7A3D-DB51-4099-AEB0-518959E25F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07A5AB-47AE-454D-8340-DF70B4A5D97C}" type="pres">
      <dgm:prSet presAssocID="{FBCD7A3D-DB51-4099-AEB0-518959E25FEB}" presName="negativeSpace" presStyleCnt="0"/>
      <dgm:spPr/>
    </dgm:pt>
    <dgm:pt modelId="{6CA73F2E-DCF8-4ED5-9E73-280BE4FFFAEC}" type="pres">
      <dgm:prSet presAssocID="{FBCD7A3D-DB51-4099-AEB0-518959E25FEB}" presName="childText" presStyleLbl="conFgAcc1" presStyleIdx="0" presStyleCnt="3">
        <dgm:presLayoutVars>
          <dgm:bulletEnabled val="1"/>
        </dgm:presLayoutVars>
      </dgm:prSet>
      <dgm:spPr/>
    </dgm:pt>
    <dgm:pt modelId="{93A6C7CD-63EC-47A6-8172-607FB2D7FD3D}" type="pres">
      <dgm:prSet presAssocID="{8E66D9CF-CA9E-487B-A732-DE48C0FE3223}" presName="spaceBetweenRectangles" presStyleCnt="0"/>
      <dgm:spPr/>
    </dgm:pt>
    <dgm:pt modelId="{370EE75B-1D53-447E-B0F4-842AC1699FF9}" type="pres">
      <dgm:prSet presAssocID="{72B17489-46A4-453E-BF66-179146893561}" presName="parentLin" presStyleCnt="0"/>
      <dgm:spPr/>
    </dgm:pt>
    <dgm:pt modelId="{F5DBFD5E-790D-4F18-B23F-6ED936C9D459}" type="pres">
      <dgm:prSet presAssocID="{72B17489-46A4-453E-BF66-179146893561}" presName="parentLeftMargin" presStyleLbl="node1" presStyleIdx="0" presStyleCnt="3"/>
      <dgm:spPr/>
    </dgm:pt>
    <dgm:pt modelId="{F276DDFF-0AD0-4874-B597-47EDD75AAA0F}" type="pres">
      <dgm:prSet presAssocID="{72B17489-46A4-453E-BF66-1791468935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1A1E82-951F-4684-B1B6-80D6D9296B0F}" type="pres">
      <dgm:prSet presAssocID="{72B17489-46A4-453E-BF66-179146893561}" presName="negativeSpace" presStyleCnt="0"/>
      <dgm:spPr/>
    </dgm:pt>
    <dgm:pt modelId="{EB61E364-F67C-4792-A854-25FDBB593271}" type="pres">
      <dgm:prSet presAssocID="{72B17489-46A4-453E-BF66-179146893561}" presName="childText" presStyleLbl="conFgAcc1" presStyleIdx="1" presStyleCnt="3">
        <dgm:presLayoutVars>
          <dgm:bulletEnabled val="1"/>
        </dgm:presLayoutVars>
      </dgm:prSet>
      <dgm:spPr/>
    </dgm:pt>
    <dgm:pt modelId="{AFC6E169-0931-41D4-9988-834D0321DC11}" type="pres">
      <dgm:prSet presAssocID="{336A479F-93D8-4D19-BABA-DA4E74D9168C}" presName="spaceBetweenRectangles" presStyleCnt="0"/>
      <dgm:spPr/>
    </dgm:pt>
    <dgm:pt modelId="{6F27BDEB-F07E-4172-897F-7FE542D53A4D}" type="pres">
      <dgm:prSet presAssocID="{B258B16B-42BD-4F5D-92A3-49C6D0B61640}" presName="parentLin" presStyleCnt="0"/>
      <dgm:spPr/>
    </dgm:pt>
    <dgm:pt modelId="{0A4F70C3-154D-4720-9B89-BE173C639017}" type="pres">
      <dgm:prSet presAssocID="{B258B16B-42BD-4F5D-92A3-49C6D0B61640}" presName="parentLeftMargin" presStyleLbl="node1" presStyleIdx="1" presStyleCnt="3"/>
      <dgm:spPr/>
    </dgm:pt>
    <dgm:pt modelId="{8C49BF2F-1BAE-40D0-AEC0-4785EF0EDD37}" type="pres">
      <dgm:prSet presAssocID="{B258B16B-42BD-4F5D-92A3-49C6D0B616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F84A76-D79B-4DB8-98DA-82251FBAF82F}" type="pres">
      <dgm:prSet presAssocID="{B258B16B-42BD-4F5D-92A3-49C6D0B61640}" presName="negativeSpace" presStyleCnt="0"/>
      <dgm:spPr/>
    </dgm:pt>
    <dgm:pt modelId="{4D00F12F-EFE7-4802-9E7B-B3377C7D38F4}" type="pres">
      <dgm:prSet presAssocID="{B258B16B-42BD-4F5D-92A3-49C6D0B616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9D0820-4516-4D4F-B5E3-04BC5A736719}" type="presOf" srcId="{72B17489-46A4-453E-BF66-179146893561}" destId="{F276DDFF-0AD0-4874-B597-47EDD75AAA0F}" srcOrd="1" destOrd="0" presId="urn:microsoft.com/office/officeart/2005/8/layout/list1"/>
    <dgm:cxn modelId="{2B6F422B-20E8-4A58-8046-95897B914812}" type="presOf" srcId="{72B17489-46A4-453E-BF66-179146893561}" destId="{F5DBFD5E-790D-4F18-B23F-6ED936C9D459}" srcOrd="0" destOrd="0" presId="urn:microsoft.com/office/officeart/2005/8/layout/list1"/>
    <dgm:cxn modelId="{A213E82F-18E6-425D-8140-2A0087FD6324}" type="presOf" srcId="{FBCD7A3D-DB51-4099-AEB0-518959E25FEB}" destId="{97FEFA13-AC62-4727-936B-D2221D9B3E6D}" srcOrd="1" destOrd="0" presId="urn:microsoft.com/office/officeart/2005/8/layout/list1"/>
    <dgm:cxn modelId="{79BC5A3D-DD5E-46C6-A03B-17ADDFB3A3AD}" type="presOf" srcId="{B50756CD-EE0E-41B9-9D8E-FF973DE1555D}" destId="{4D00F12F-EFE7-4802-9E7B-B3377C7D38F4}" srcOrd="0" destOrd="0" presId="urn:microsoft.com/office/officeart/2005/8/layout/list1"/>
    <dgm:cxn modelId="{F4D57E5C-3EB6-4DB3-AC05-73F87CD68D41}" srcId="{B258B16B-42BD-4F5D-92A3-49C6D0B61640}" destId="{B50756CD-EE0E-41B9-9D8E-FF973DE1555D}" srcOrd="0" destOrd="0" parTransId="{04D3F4F3-8FF1-4B76-AD83-D3DC0D749F85}" sibTransId="{FA82E14A-08FF-4917-98AA-F9BF3D18C4F9}"/>
    <dgm:cxn modelId="{08F3D543-1850-4D5C-A48E-671E6F8C199C}" type="presOf" srcId="{FBCD7A3D-DB51-4099-AEB0-518959E25FEB}" destId="{ECFD2374-A1AC-4AE9-94F7-EAC687262720}" srcOrd="0" destOrd="0" presId="urn:microsoft.com/office/officeart/2005/8/layout/list1"/>
    <dgm:cxn modelId="{67264786-5074-45FC-91E7-10130C215D4F}" type="presOf" srcId="{B258B16B-42BD-4F5D-92A3-49C6D0B61640}" destId="{0A4F70C3-154D-4720-9B89-BE173C639017}" srcOrd="0" destOrd="0" presId="urn:microsoft.com/office/officeart/2005/8/layout/list1"/>
    <dgm:cxn modelId="{191D4F8D-32B4-472E-9A17-8BA2A8A5CD61}" type="presOf" srcId="{EDD0C78C-740F-4DB0-9B45-890584BF9065}" destId="{6CA73F2E-DCF8-4ED5-9E73-280BE4FFFAEC}" srcOrd="0" destOrd="0" presId="urn:microsoft.com/office/officeart/2005/8/layout/list1"/>
    <dgm:cxn modelId="{E8864BBA-174B-42CA-A4B9-CEDE4603A46D}" srcId="{72B17489-46A4-453E-BF66-179146893561}" destId="{78E58739-73DD-4CA8-ACEA-18095D8680F8}" srcOrd="0" destOrd="0" parTransId="{67DA7933-239A-4229-BCC3-5E7BFE9015CD}" sibTransId="{0768F6FC-3186-4101-A29A-2C3F607A575D}"/>
    <dgm:cxn modelId="{3ECC26BD-3851-480C-B24E-04A7BF9B88F7}" srcId="{5DBC792C-1B8E-4AB5-BFE5-F9F476DC456E}" destId="{72B17489-46A4-453E-BF66-179146893561}" srcOrd="1" destOrd="0" parTransId="{A1DB8819-16D2-4643-955B-C05E29AF6B88}" sibTransId="{336A479F-93D8-4D19-BABA-DA4E74D9168C}"/>
    <dgm:cxn modelId="{4CA527CD-71DE-4775-AA7D-328FE011E0A8}" type="presOf" srcId="{B258B16B-42BD-4F5D-92A3-49C6D0B61640}" destId="{8C49BF2F-1BAE-40D0-AEC0-4785EF0EDD37}" srcOrd="1" destOrd="0" presId="urn:microsoft.com/office/officeart/2005/8/layout/list1"/>
    <dgm:cxn modelId="{AE8AD1CE-6FF4-46B6-8CF6-DE6480E00F4C}" srcId="{FBCD7A3D-DB51-4099-AEB0-518959E25FEB}" destId="{EDD0C78C-740F-4DB0-9B45-890584BF9065}" srcOrd="0" destOrd="0" parTransId="{543411DB-A76B-4A18-893D-BF17DD750AAF}" sibTransId="{C8880DF0-3626-4104-B2AE-DAD287FF4535}"/>
    <dgm:cxn modelId="{E188B5CF-863A-4C84-9F7A-B6B10843E7B8}" srcId="{5DBC792C-1B8E-4AB5-BFE5-F9F476DC456E}" destId="{B258B16B-42BD-4F5D-92A3-49C6D0B61640}" srcOrd="2" destOrd="0" parTransId="{2C3526C2-FBB8-470A-98C9-0760FBF8F9E3}" sibTransId="{CD0AEC97-F3A9-4C84-A4B1-6F1A54509C67}"/>
    <dgm:cxn modelId="{F27417F5-BEE8-4732-9EB3-8F7B315DF935}" type="presOf" srcId="{78E58739-73DD-4CA8-ACEA-18095D8680F8}" destId="{EB61E364-F67C-4792-A854-25FDBB593271}" srcOrd="0" destOrd="0" presId="urn:microsoft.com/office/officeart/2005/8/layout/list1"/>
    <dgm:cxn modelId="{31684FF5-3E43-4FF4-B1FF-E000D990BAD6}" type="presOf" srcId="{5DBC792C-1B8E-4AB5-BFE5-F9F476DC456E}" destId="{D141111B-309A-4097-8E54-E2BD32255986}" srcOrd="0" destOrd="0" presId="urn:microsoft.com/office/officeart/2005/8/layout/list1"/>
    <dgm:cxn modelId="{5BC949FF-F26D-43DC-914D-C16717AC5FB8}" srcId="{5DBC792C-1B8E-4AB5-BFE5-F9F476DC456E}" destId="{FBCD7A3D-DB51-4099-AEB0-518959E25FEB}" srcOrd="0" destOrd="0" parTransId="{0AD47348-BCE3-48D4-AC61-19F9C4972345}" sibTransId="{8E66D9CF-CA9E-487B-A732-DE48C0FE3223}"/>
    <dgm:cxn modelId="{F83AA641-54DC-4D32-ACE9-9CF485C00AAD}" type="presParOf" srcId="{D141111B-309A-4097-8E54-E2BD32255986}" destId="{0929BCAB-72CC-4CDD-8F59-733630560201}" srcOrd="0" destOrd="0" presId="urn:microsoft.com/office/officeart/2005/8/layout/list1"/>
    <dgm:cxn modelId="{1454D33F-FA8D-46A0-91C3-2CAEAF6236F0}" type="presParOf" srcId="{0929BCAB-72CC-4CDD-8F59-733630560201}" destId="{ECFD2374-A1AC-4AE9-94F7-EAC687262720}" srcOrd="0" destOrd="0" presId="urn:microsoft.com/office/officeart/2005/8/layout/list1"/>
    <dgm:cxn modelId="{5F3ECBE5-4AB6-4083-B62E-38F24FABC520}" type="presParOf" srcId="{0929BCAB-72CC-4CDD-8F59-733630560201}" destId="{97FEFA13-AC62-4727-936B-D2221D9B3E6D}" srcOrd="1" destOrd="0" presId="urn:microsoft.com/office/officeart/2005/8/layout/list1"/>
    <dgm:cxn modelId="{6A11B302-A432-456E-AFCE-54AD0C2325DF}" type="presParOf" srcId="{D141111B-309A-4097-8E54-E2BD32255986}" destId="{8B07A5AB-47AE-454D-8340-DF70B4A5D97C}" srcOrd="1" destOrd="0" presId="urn:microsoft.com/office/officeart/2005/8/layout/list1"/>
    <dgm:cxn modelId="{3720F376-E724-4FE5-83F2-AA482D6AB70D}" type="presParOf" srcId="{D141111B-309A-4097-8E54-E2BD32255986}" destId="{6CA73F2E-DCF8-4ED5-9E73-280BE4FFFAEC}" srcOrd="2" destOrd="0" presId="urn:microsoft.com/office/officeart/2005/8/layout/list1"/>
    <dgm:cxn modelId="{F11D9968-1214-4BD5-81D4-A9F28D10061A}" type="presParOf" srcId="{D141111B-309A-4097-8E54-E2BD32255986}" destId="{93A6C7CD-63EC-47A6-8172-607FB2D7FD3D}" srcOrd="3" destOrd="0" presId="urn:microsoft.com/office/officeart/2005/8/layout/list1"/>
    <dgm:cxn modelId="{3E3870E5-E781-4797-9A8D-E54AB19C1985}" type="presParOf" srcId="{D141111B-309A-4097-8E54-E2BD32255986}" destId="{370EE75B-1D53-447E-B0F4-842AC1699FF9}" srcOrd="4" destOrd="0" presId="urn:microsoft.com/office/officeart/2005/8/layout/list1"/>
    <dgm:cxn modelId="{76E39D60-D1EF-4A79-B4F1-CB804335DEFC}" type="presParOf" srcId="{370EE75B-1D53-447E-B0F4-842AC1699FF9}" destId="{F5DBFD5E-790D-4F18-B23F-6ED936C9D459}" srcOrd="0" destOrd="0" presId="urn:microsoft.com/office/officeart/2005/8/layout/list1"/>
    <dgm:cxn modelId="{10138093-DB34-4B58-8B7B-23DCCB8249F9}" type="presParOf" srcId="{370EE75B-1D53-447E-B0F4-842AC1699FF9}" destId="{F276DDFF-0AD0-4874-B597-47EDD75AAA0F}" srcOrd="1" destOrd="0" presId="urn:microsoft.com/office/officeart/2005/8/layout/list1"/>
    <dgm:cxn modelId="{2FD23415-6262-4C05-B342-F99CA5B86648}" type="presParOf" srcId="{D141111B-309A-4097-8E54-E2BD32255986}" destId="{E11A1E82-951F-4684-B1B6-80D6D9296B0F}" srcOrd="5" destOrd="0" presId="urn:microsoft.com/office/officeart/2005/8/layout/list1"/>
    <dgm:cxn modelId="{2D158C42-6A73-4E6B-91EE-F39ADCEB8545}" type="presParOf" srcId="{D141111B-309A-4097-8E54-E2BD32255986}" destId="{EB61E364-F67C-4792-A854-25FDBB593271}" srcOrd="6" destOrd="0" presId="urn:microsoft.com/office/officeart/2005/8/layout/list1"/>
    <dgm:cxn modelId="{B88C4E95-9543-4C8F-8E90-AF524EAA1AB3}" type="presParOf" srcId="{D141111B-309A-4097-8E54-E2BD32255986}" destId="{AFC6E169-0931-41D4-9988-834D0321DC11}" srcOrd="7" destOrd="0" presId="urn:microsoft.com/office/officeart/2005/8/layout/list1"/>
    <dgm:cxn modelId="{32BDBD63-C5E8-496D-92EB-D31330665DC1}" type="presParOf" srcId="{D141111B-309A-4097-8E54-E2BD32255986}" destId="{6F27BDEB-F07E-4172-897F-7FE542D53A4D}" srcOrd="8" destOrd="0" presId="urn:microsoft.com/office/officeart/2005/8/layout/list1"/>
    <dgm:cxn modelId="{0C18B3BD-581E-434D-AECF-7FC764FF2D5C}" type="presParOf" srcId="{6F27BDEB-F07E-4172-897F-7FE542D53A4D}" destId="{0A4F70C3-154D-4720-9B89-BE173C639017}" srcOrd="0" destOrd="0" presId="urn:microsoft.com/office/officeart/2005/8/layout/list1"/>
    <dgm:cxn modelId="{15F9BF80-116F-413E-8FCF-5501D18C1BC9}" type="presParOf" srcId="{6F27BDEB-F07E-4172-897F-7FE542D53A4D}" destId="{8C49BF2F-1BAE-40D0-AEC0-4785EF0EDD37}" srcOrd="1" destOrd="0" presId="urn:microsoft.com/office/officeart/2005/8/layout/list1"/>
    <dgm:cxn modelId="{5B523E39-BCA0-4B8F-9D59-9D091AEFE27F}" type="presParOf" srcId="{D141111B-309A-4097-8E54-E2BD32255986}" destId="{4DF84A76-D79B-4DB8-98DA-82251FBAF82F}" srcOrd="9" destOrd="0" presId="urn:microsoft.com/office/officeart/2005/8/layout/list1"/>
    <dgm:cxn modelId="{3D3E0FD6-FE86-4927-BF5B-0AC379706320}" type="presParOf" srcId="{D141111B-309A-4097-8E54-E2BD32255986}" destId="{4D00F12F-EFE7-4802-9E7B-B3377C7D38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73F2E-DCF8-4ED5-9E73-280BE4FFFAEC}">
      <dsp:nvSpPr>
        <dsp:cNvPr id="0" name=""/>
        <dsp:cNvSpPr/>
      </dsp:nvSpPr>
      <dsp:spPr>
        <a:xfrm>
          <a:off x="0" y="466916"/>
          <a:ext cx="1090506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54" tIns="416560" rIns="84635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Bilgisayar programlarını kullanmak, arama motorları gibi bilgi kaynaklarına erişim için daha gelişmiş daha etkili yeteneklere kadar uzanmaktadır.</a:t>
          </a:r>
        </a:p>
      </dsp:txBody>
      <dsp:txXfrm>
        <a:off x="0" y="466916"/>
        <a:ext cx="10905067" cy="1134000"/>
      </dsp:txXfrm>
    </dsp:sp>
    <dsp:sp modelId="{97FEFA13-AC62-4727-936B-D2221D9B3E6D}">
      <dsp:nvSpPr>
        <dsp:cNvPr id="0" name=""/>
        <dsp:cNvSpPr/>
      </dsp:nvSpPr>
      <dsp:spPr>
        <a:xfrm>
          <a:off x="545253" y="171716"/>
          <a:ext cx="7633546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KULLANMAK</a:t>
          </a:r>
        </a:p>
      </dsp:txBody>
      <dsp:txXfrm>
        <a:off x="574074" y="200537"/>
        <a:ext cx="7575904" cy="532758"/>
      </dsp:txXfrm>
    </dsp:sp>
    <dsp:sp modelId="{EB61E364-F67C-4792-A854-25FDBB593271}">
      <dsp:nvSpPr>
        <dsp:cNvPr id="0" name=""/>
        <dsp:cNvSpPr/>
      </dsp:nvSpPr>
      <dsp:spPr>
        <a:xfrm>
          <a:off x="0" y="2004116"/>
          <a:ext cx="1090506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54" tIns="416560" rIns="84635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Dijital medyayı anlamamıza ve eleştirel olarak değerlendirmemize yardımcı olmaktadır.</a:t>
          </a:r>
        </a:p>
      </dsp:txBody>
      <dsp:txXfrm>
        <a:off x="0" y="2004116"/>
        <a:ext cx="10905067" cy="850500"/>
      </dsp:txXfrm>
    </dsp:sp>
    <dsp:sp modelId="{F276DDFF-0AD0-4874-B597-47EDD75AAA0F}">
      <dsp:nvSpPr>
        <dsp:cNvPr id="0" name=""/>
        <dsp:cNvSpPr/>
      </dsp:nvSpPr>
      <dsp:spPr>
        <a:xfrm>
          <a:off x="545253" y="1708917"/>
          <a:ext cx="7633546" cy="5904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ANLAMAK</a:t>
          </a:r>
        </a:p>
      </dsp:txBody>
      <dsp:txXfrm>
        <a:off x="574074" y="1737738"/>
        <a:ext cx="7575904" cy="532758"/>
      </dsp:txXfrm>
    </dsp:sp>
    <dsp:sp modelId="{4D00F12F-EFE7-4802-9E7B-B3377C7D38F4}">
      <dsp:nvSpPr>
        <dsp:cNvPr id="0" name=""/>
        <dsp:cNvSpPr/>
      </dsp:nvSpPr>
      <dsp:spPr>
        <a:xfrm>
          <a:off x="0" y="3257816"/>
          <a:ext cx="1090506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54" tIns="416560" rIns="84635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Çeşitli dijital medya araçları ile içerik üretme ve etkili bir şekilde iletişim kurma becerisidir.</a:t>
          </a:r>
        </a:p>
      </dsp:txBody>
      <dsp:txXfrm>
        <a:off x="0" y="3257816"/>
        <a:ext cx="10905067" cy="1134000"/>
      </dsp:txXfrm>
    </dsp:sp>
    <dsp:sp modelId="{8C49BF2F-1BAE-40D0-AEC0-4785EF0EDD37}">
      <dsp:nvSpPr>
        <dsp:cNvPr id="0" name=""/>
        <dsp:cNvSpPr/>
      </dsp:nvSpPr>
      <dsp:spPr>
        <a:xfrm>
          <a:off x="545253" y="2962617"/>
          <a:ext cx="7633546" cy="5904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OLUŞTURMAK</a:t>
          </a:r>
        </a:p>
      </dsp:txBody>
      <dsp:txXfrm>
        <a:off x="574074" y="2991438"/>
        <a:ext cx="757590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7E9EAEC2-1978-4BC4-A07C-F42B2B9F70FA}" type="datetimeFigureOut">
              <a:rPr lang="tr-TR" smtClean="0"/>
              <a:t>20.03.2023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574B569-5648-455A-8D46-8155FB300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65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82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106D96D-7932-4898-8FF7-8E0BE806B694}" type="datetimeFigureOut">
              <a:rPr lang="tr-TR" smtClean="0"/>
              <a:t>20.03.2023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6996D8D-34CF-41FB-9DAE-AC93F45E6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0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solidFill>
                  <a:srgbClr val="FF0000"/>
                </a:solidFill>
                <a:highlight>
                  <a:srgbClr val="00FF00"/>
                </a:highlight>
              </a:rPr>
              <a:t>Anlatıcı personel kendini tanıtır.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solidFill>
                  <a:srgbClr val="FF0000"/>
                </a:solidFill>
                <a:highlight>
                  <a:srgbClr val="00FF00"/>
                </a:highlight>
              </a:rPr>
              <a:t>Sunum konusundan bahsedilir.</a:t>
            </a:r>
          </a:p>
          <a:p>
            <a:r>
              <a:rPr lang="tr-TR" dirty="0"/>
              <a:t>Dijital okuryazarlık kavramının günümüzdeki yeri nedir?</a:t>
            </a:r>
          </a:p>
          <a:p>
            <a:r>
              <a:rPr lang="tr-TR" dirty="0"/>
              <a:t>Toplum olarak dijital okuryazarlık konusunda bilinen yanlışlar ve doğrular?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0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Etik kurallara uymanın gerekliliğinden bahsedilir.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19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48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Kişisel veri kavramını «yetişkin» yaş grubu bilmemekte veya karıştırmaktadır. Bu konuda bolca örnek vererek öğrencilerin analiz etmesi sağlanmalı.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4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Kişisel veriler neden korunmalı? sorusuna kendinde cevaplar bulmalı.</a:t>
            </a:r>
          </a:p>
          <a:p>
            <a:r>
              <a:rPr lang="tr-TR" dirty="0"/>
              <a:t>Ardından korumak için yapılabilecekler irdelenmeli.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69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Haberlerde bilgi kirliliği konusuna örnek olabilecek içerikler gösterilir.</a:t>
            </a:r>
          </a:p>
          <a:p>
            <a:r>
              <a:rPr lang="tr-TR" dirty="0"/>
              <a:t>Yayınlanan bir bilgiye neden sorgulayıcı, eleştirel yaklaşılmalı? Tartışılmalı.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044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315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NOT:</a:t>
            </a:r>
          </a:p>
          <a:p>
            <a:r>
              <a:rPr lang="tr-TR" dirty="0"/>
              <a:t>Araştırma sonuçları 16-74 yaş grubuna giren bireyleri kapsamaktadır.</a:t>
            </a:r>
          </a:p>
          <a:p>
            <a:r>
              <a:rPr lang="tr-TR" dirty="0"/>
              <a:t>Bu kapsamda;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Araştırma sonuçlarını yetişkinlerin kendi kullanım oran ve düzeylerini düşünerek içselleştirmelerini sağlayınız.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16-74 yaş grubu yetişkin sonuçlara geniş açıdan baktığında nerede olduğunu/olmadığını görmeli.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Teknoloji bağımlılığı konusuna burada değinilebilir. Fakat sunum bütünlüğünü bölmemek açısından kısa tutulmalıdır.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611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>
                <a:highlight>
                  <a:srgbClr val="00FF00"/>
                </a:highlight>
              </a:rPr>
              <a:t>Teknolojinin sınırsız faydasının yanında risklerine tehditlerine karşın neler yapılabilir?</a:t>
            </a:r>
          </a:p>
          <a:p>
            <a:r>
              <a:rPr lang="tr-TR" dirty="0">
                <a:highlight>
                  <a:srgbClr val="00FF00"/>
                </a:highlight>
              </a:rPr>
              <a:t>Kişisel siber güvenlik nasıl alınabilir?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92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88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Güvenli Dijital Okuryazar olmanın yolları nelerdir? Hangi önlemler alınmalı?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73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Günlük hayatta dijital okuryazarlık olarak adlandırılabilecek eylemlere örnekler verilmeli.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433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Önlemleri verirken neden </a:t>
            </a:r>
            <a:r>
              <a:rPr lang="tr-TR" dirty="0" err="1"/>
              <a:t>yapmalıyızı</a:t>
            </a:r>
            <a:r>
              <a:rPr lang="tr-TR" dirty="0"/>
              <a:t> da birkaç madde için gösterebiliriz.</a:t>
            </a:r>
          </a:p>
          <a:p>
            <a:r>
              <a:rPr lang="tr-TR" dirty="0"/>
              <a:t>Örneğin; Ortak alanlardaki bilgisayarlardan çıkış yapın. Peki neden çıkış yapmalıyım? Birkaç madde bu şekilde mantıklı olarak açıklanarak öğrencinin analiz etmesi sağlanır.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089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000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608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NOT:</a:t>
            </a:r>
          </a:p>
          <a:p>
            <a:r>
              <a:rPr lang="tr-TR" dirty="0"/>
              <a:t>Çevrim içi alışverişlerde karşılaşılan dolandırıcılık yöntemlerine karşılık neler yapılabilir?</a:t>
            </a:r>
          </a:p>
          <a:p>
            <a:r>
              <a:rPr lang="tr-TR" dirty="0"/>
              <a:t>Phishing konusuna burada değinilebilir.</a:t>
            </a:r>
          </a:p>
          <a:p>
            <a:r>
              <a:rPr lang="tr-TR" dirty="0"/>
              <a:t>Kazandınız, Bedava gibi ilgi çekici içeriklerle gelen mesajlardaki linklere karşı uyarılar verilebilir.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824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İnternet alışverişlerinde dikkat edilmesi gerekenler ve özellikle bu yaş grubundan internet alışverişini ebeveyn izni olmadan yapmamaları konusunda uyarılmalı.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870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Ciddi ve hassas konularda lise yaş grubundaki çocukların bilmesi gerekenden fazlası aktarılmamalı.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08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Anlamı bilinmeyen kelimeler anlatılmalıdır.</a:t>
            </a:r>
          </a:p>
          <a:p>
            <a:r>
              <a:rPr lang="tr-TR" dirty="0"/>
              <a:t>Misilleme nedir?</a:t>
            </a:r>
          </a:p>
          <a:p>
            <a:r>
              <a:rPr lang="tr-TR" dirty="0"/>
              <a:t>Siber nedir?</a:t>
            </a:r>
          </a:p>
          <a:p>
            <a:r>
              <a:rPr lang="tr-TR" dirty="0"/>
              <a:t>Zorba nedir?</a:t>
            </a:r>
          </a:p>
          <a:p>
            <a:r>
              <a:rPr lang="tr-TR" dirty="0"/>
              <a:t>Siber zorba nedir?</a:t>
            </a:r>
          </a:p>
          <a:p>
            <a:r>
              <a:rPr lang="tr-TR" dirty="0"/>
              <a:t>Mağduriyet nedir? gibi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904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Delil konusu örneklendirilmeli.</a:t>
            </a:r>
          </a:p>
          <a:p>
            <a:r>
              <a:rPr lang="tr-TR" dirty="0"/>
              <a:t>18 yaş önce ve sonrası yaş grubu için yapılması gerekenler karşılaştırılarak anlatılmalı.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44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solidFill>
                  <a:srgbClr val="FF0000"/>
                </a:solidFill>
                <a:highlight>
                  <a:srgbClr val="00FF00"/>
                </a:highlight>
              </a:rPr>
              <a:t>Tüm hatların 112 numaralı hatta birleştirildiği açıklanmalı.</a:t>
            </a:r>
          </a:p>
          <a:p>
            <a:r>
              <a:rPr lang="tr-TR" b="0" dirty="0"/>
              <a:t>İnternet sitesi uygulamalı olarak açılarak gösterilmeli.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520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Sosyal medya hesaplarımız ekranda açılarak içeriklerimizden örnekler gösterilmeli.</a:t>
            </a:r>
          </a:p>
          <a:p>
            <a:r>
              <a:rPr lang="tr-TR" dirty="0"/>
              <a:t>Takip etmeleri konusunda tavsiyelerde bulunulmalı.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74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Dijital okuryazar; dijital medyayı kullanır, anlar (yani karşılaştığı içerikleri yorumlar), ve başka kullanıcılar için özgün içerikler oluşturabilir.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21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Dijital okuryazarlığın önemi ve kullanıcılara sağladığı faydaları kavrar.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56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Bilinçli Dijital okuryazarlık becerisinin özetini kavrar.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89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NOT:</a:t>
            </a:r>
          </a:p>
          <a:p>
            <a:r>
              <a:rPr lang="tr-TR" dirty="0"/>
              <a:t>Temel kavramlar olarak adlandırdığımız özellikler dijital medyanın özellikleridir diyebiliriz.</a:t>
            </a:r>
          </a:p>
          <a:p>
            <a:r>
              <a:rPr lang="tr-TR" dirty="0"/>
              <a:t>Dijital medya özelliklerinden örnekler verilerek anlatılmalıdır.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62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74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Vatandaş ve Dijital vatandaş kavramlarının farkı anlatılır.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8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Hedef kitleye uygun cümlelerle anlatımı sağlanır.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99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DB2F-3023-49BD-8D59-5CB76A5B8CC9}" type="datetime1">
              <a:rPr lang="tr-TR" smtClean="0"/>
              <a:t>20.03.2023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2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E250-3334-48C6-AC1D-383278962A73}" type="datetime1">
              <a:rPr lang="tr-TR" smtClean="0"/>
              <a:t>20.03.2023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70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9FD5-3D16-4544-89EA-266188B92ADD}" type="datetime1">
              <a:rPr lang="tr-TR" smtClean="0"/>
              <a:t>20.03.2023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07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0633-A78C-4B37-A5BD-1BDDC1C14D15}" type="datetime1">
              <a:rPr lang="tr-TR" smtClean="0"/>
              <a:t>20.03.2023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71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65-CE29-4A8B-A093-6D52667A6A4F}" type="datetime1">
              <a:rPr lang="tr-TR" smtClean="0"/>
              <a:t>20.03.2023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14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400D-F3E0-4C98-BE89-A387C1BA31B5}" type="datetime1">
              <a:rPr lang="tr-TR" smtClean="0"/>
              <a:t>20.03.2023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2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EBDB-1C40-4B89-9F50-013B99771550}" type="datetime1">
              <a:rPr lang="tr-TR" smtClean="0"/>
              <a:t>20.03.2023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42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66EA-6F9A-42C7-9830-830D88AB1ABA}" type="datetime1">
              <a:rPr lang="tr-TR" smtClean="0"/>
              <a:t>20.03.2023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7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8FB-8204-44DE-B928-59FA351C2B74}" type="datetime1">
              <a:rPr lang="tr-TR" smtClean="0"/>
              <a:t>20.03.2023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1FD6-3A5E-4A86-B3A7-29111F4890E2}" type="datetime1">
              <a:rPr lang="tr-TR" smtClean="0"/>
              <a:t>20.03.2023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1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284-73B0-418D-B79D-305A860548B6}" type="datetime1">
              <a:rPr lang="tr-TR" smtClean="0"/>
              <a:t>20.03.2023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8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56FC-CDA2-4B8D-9236-809F867066CF}" type="datetime1">
              <a:rPr lang="tr-TR" smtClean="0"/>
              <a:t>20.03.2023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7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islemler.egm.gov.tr/Sayfalar/Ihbar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C672560-0DD5-408D-B2CF-616E35F018A5}"/>
              </a:ext>
            </a:extLst>
          </p:cNvPr>
          <p:cNvSpPr txBox="1"/>
          <p:nvPr/>
        </p:nvSpPr>
        <p:spPr>
          <a:xfrm>
            <a:off x="87778" y="1694509"/>
            <a:ext cx="119878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132F49"/>
                </a:solidFill>
                <a:cs typeface="Times New Roman" panose="02020603050405020304" pitchFamily="18" charset="0"/>
              </a:rPr>
              <a:t>DİJİTAL OKURYAZARLIK</a:t>
            </a:r>
          </a:p>
          <a:p>
            <a:pPr algn="ctr"/>
            <a:r>
              <a:rPr lang="tr-TR" sz="4400" b="1" dirty="0">
                <a:solidFill>
                  <a:srgbClr val="132F49"/>
                </a:solidFill>
                <a:cs typeface="Times New Roman" panose="02020603050405020304" pitchFamily="18" charset="0"/>
              </a:rPr>
              <a:t>VE </a:t>
            </a:r>
          </a:p>
          <a:p>
            <a:pPr algn="ctr"/>
            <a:r>
              <a:rPr lang="tr-TR" sz="4400" b="1" dirty="0">
                <a:solidFill>
                  <a:srgbClr val="132F49"/>
                </a:solidFill>
                <a:cs typeface="Times New Roman" panose="02020603050405020304" pitchFamily="18" charset="0"/>
              </a:rPr>
              <a:t>SİBER GÜVENLİK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C672560-0DD5-408D-B2CF-616E35F018A5}"/>
              </a:ext>
            </a:extLst>
          </p:cNvPr>
          <p:cNvSpPr txBox="1"/>
          <p:nvPr/>
        </p:nvSpPr>
        <p:spPr>
          <a:xfrm>
            <a:off x="10980857" y="201144"/>
            <a:ext cx="134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YETİŞKİN</a:t>
            </a:r>
          </a:p>
        </p:txBody>
      </p:sp>
    </p:spTree>
    <p:extLst>
      <p:ext uri="{BB962C8B-B14F-4D97-AF65-F5344CB8AC3E}">
        <p14:creationId xmlns:p14="http://schemas.microsoft.com/office/powerpoint/2010/main" val="294615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79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C000"/>
                </a:solidFill>
                <a:latin typeface="+mn-lt"/>
              </a:rPr>
              <a:t>Dijital Medyanın Bilinmeyen ve Beklenmedik İzleyicileri Vardır.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C0EA51-8469-4FAB-9AB4-67620DC5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425"/>
            <a:ext cx="10515600" cy="917575"/>
          </a:xfrm>
        </p:spPr>
        <p:txBody>
          <a:bodyPr/>
          <a:lstStyle/>
          <a:p>
            <a:r>
              <a:rPr lang="tr-TR" dirty="0"/>
              <a:t>Ağ bağlantılı ve paylaşılabilir olduğu için paylaştıklarınız istemediğiniz kişiler tarafından görüntülenebilir.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08ACBC-C01D-4513-B216-3DBC5781F0AA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0923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C000"/>
                </a:solidFill>
                <a:latin typeface="+mn-lt"/>
              </a:rPr>
              <a:t>Dijital Medya Deneyimleri Gerçektir Ancak Her Zaman Gerçek Hissettirmez.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C0EA51-8469-4FAB-9AB4-67620DC5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425"/>
            <a:ext cx="10515600" cy="917575"/>
          </a:xfrm>
        </p:spPr>
        <p:txBody>
          <a:bodyPr/>
          <a:lstStyle/>
          <a:p>
            <a:r>
              <a:rPr lang="tr-TR" dirty="0"/>
              <a:t>Çevrim içi olaylara sanki gerçekten ordaymış gibi tepki ve yanıtlar verilebilir.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E1F17E-D1CE-49B5-98C2-B8B6DA9E056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3312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753"/>
            <a:ext cx="10515600" cy="151447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C000"/>
                </a:solidFill>
                <a:latin typeface="+mn-lt"/>
              </a:rPr>
              <a:t>Dijital Medyanın Geliştiricilerinin Oluşturdukları Mimariler Kullanıcı Hareketlerini Etkiler.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C0EA51-8469-4FAB-9AB4-67620DC5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490"/>
            <a:ext cx="10515600" cy="1049866"/>
          </a:xfrm>
        </p:spPr>
        <p:txBody>
          <a:bodyPr/>
          <a:lstStyle/>
          <a:p>
            <a:r>
              <a:rPr lang="tr-TR" dirty="0"/>
              <a:t>Bir ortamın biçimi, bir metnin ‘‘nasıl okunacağını veya nasıl deneyimleneceğini’’ etkileyebilir.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21F9F4-8C63-447D-B928-FDB1F3690E6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4238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21010" y="1040922"/>
            <a:ext cx="442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NELER ÖĞRENECEĞİZ?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337B951-59F6-4D03-96DA-1ECE91D9F0F1}"/>
              </a:ext>
            </a:extLst>
          </p:cNvPr>
          <p:cNvSpPr txBox="1"/>
          <p:nvPr/>
        </p:nvSpPr>
        <p:spPr>
          <a:xfrm>
            <a:off x="921017" y="3796012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Kişisel Veri Nedir?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3260BC8-C826-4AE6-B374-DBEF5812E6BB}"/>
              </a:ext>
            </a:extLst>
          </p:cNvPr>
          <p:cNvSpPr txBox="1"/>
          <p:nvPr/>
        </p:nvSpPr>
        <p:spPr>
          <a:xfrm>
            <a:off x="921010" y="4410868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Bilgi Kirliliği Nedir ve Nasıl Önlenir?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7DBE56F-F808-435E-862E-E2CFE0BC63BD}"/>
              </a:ext>
            </a:extLst>
          </p:cNvPr>
          <p:cNvSpPr txBox="1"/>
          <p:nvPr/>
        </p:nvSpPr>
        <p:spPr>
          <a:xfrm>
            <a:off x="921011" y="3203836"/>
            <a:ext cx="79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Bilişim Etiği Nedir ve Etik Kullanıcı Özellikleri Nelerdir?</a:t>
            </a:r>
          </a:p>
        </p:txBody>
      </p:sp>
      <p:pic>
        <p:nvPicPr>
          <p:cNvPr id="8194" name="Picture 2" descr="Universal Soru Işareti: Nedenini Sorun? nasıl? ne? sticker Fiyatı">
            <a:extLst>
              <a:ext uri="{FF2B5EF4-FFF2-40B4-BE49-F238E27FC236}">
                <a16:creationId xmlns:a16="http://schemas.microsoft.com/office/drawing/2014/main" id="{64AC9F72-5745-4D88-8242-03D93187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270321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9E41A8AE-1355-4061-B0E7-5B6E1A8BCB66}"/>
              </a:ext>
            </a:extLst>
          </p:cNvPr>
          <p:cNvSpPr txBox="1"/>
          <p:nvPr/>
        </p:nvSpPr>
        <p:spPr>
          <a:xfrm>
            <a:off x="921010" y="2573130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Dijital Ayak İzi Nedir?</a:t>
            </a:r>
          </a:p>
        </p:txBody>
      </p:sp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1C0028D9-3A52-4ACC-82B5-B269FFEEBAE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E41A8AE-1355-4061-B0E7-5B6E1A8BCB66}"/>
              </a:ext>
            </a:extLst>
          </p:cNvPr>
          <p:cNvSpPr txBox="1"/>
          <p:nvPr/>
        </p:nvSpPr>
        <p:spPr>
          <a:xfrm>
            <a:off x="921010" y="1997670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>
                <a:cs typeface="Times New Roman" panose="02020603050405020304" pitchFamily="18" charset="0"/>
              </a:rPr>
              <a:t>Dijital Vatandaş Nedir</a:t>
            </a:r>
            <a:r>
              <a:rPr lang="tr-TR" sz="2400" dirty="0"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474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169333" y="1142028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DİJİTAL VATANDAŞ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657224" y="2372521"/>
            <a:ext cx="6639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İnterneti doğru, etkin ve etik kullanma becerisi sizin iyi bir “</a:t>
            </a:r>
            <a:r>
              <a:rPr lang="tr-TR" sz="2400" i="1" dirty="0"/>
              <a:t>dijital vatandaş</a:t>
            </a:r>
            <a:r>
              <a:rPr lang="tr-TR" sz="2400" dirty="0"/>
              <a:t>” olduğunuzun bir göstergesidir.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ijital vatandaş olmanın 5 basit kuralı">
            <a:extLst>
              <a:ext uri="{FF2B5EF4-FFF2-40B4-BE49-F238E27FC236}">
                <a16:creationId xmlns:a16="http://schemas.microsoft.com/office/drawing/2014/main" id="{6D137C67-DEC1-4ED6-AE66-06D2A84E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25" y="2064808"/>
            <a:ext cx="4092575" cy="2728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05A2D49B-0040-431E-8556-03B40E0087A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89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372532" y="1379095"/>
            <a:ext cx="411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DİJİTAL AYAK İZİ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372532" y="2585211"/>
            <a:ext cx="10586651" cy="16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‘‘</a:t>
            </a:r>
            <a:r>
              <a:rPr lang="tr-TR" sz="2400" i="1" dirty="0">
                <a:solidFill>
                  <a:srgbClr val="000000"/>
                </a:solidFill>
              </a:rPr>
              <a:t>İnternet kullanımı sırasında arkanızda bıraktığınız izlerdir.</a:t>
            </a:r>
            <a:r>
              <a:rPr lang="tr-TR" sz="2400" dirty="0">
                <a:solidFill>
                  <a:srgbClr val="000000"/>
                </a:solidFill>
              </a:rPr>
              <a:t>’’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Sosyal medya kullanımından ziyaret ettiğiniz sitelere, yaptığınız alışverişlerden aklınıza gelen bütün işlemler dijital ayak izleri olarak adlandırılır.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Dijital Ayak İzi Nedir? » Bilgiustam">
            <a:extLst>
              <a:ext uri="{FF2B5EF4-FFF2-40B4-BE49-F238E27FC236}">
                <a16:creationId xmlns:a16="http://schemas.microsoft.com/office/drawing/2014/main" id="{E43405A3-28AF-4FA3-99E5-5365A651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10" y="525233"/>
            <a:ext cx="3836458" cy="24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BA5F0FF0-9875-48D6-8E16-1EF5EE73EA2C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126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135467" y="1192828"/>
            <a:ext cx="401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BİLİŞİM ETİĞİ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649838" y="2189487"/>
            <a:ext cx="10586651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Bilişim teknolojileri kullanıcılarının ve bu kullanıma aracılık yapan kuruluşların uyması gereken kuralları ifade eder.</a:t>
            </a:r>
          </a:p>
          <a:p>
            <a:pPr algn="just">
              <a:lnSpc>
                <a:spcPct val="150000"/>
              </a:lnSpc>
            </a:pPr>
            <a:r>
              <a:rPr lang="tr-TR" sz="2400" i="1" dirty="0">
                <a:cs typeface="Times New Roman" panose="02020603050405020304" pitchFamily="18" charset="0"/>
              </a:rPr>
              <a:t>Bilişim etiği amacı; </a:t>
            </a:r>
            <a:r>
              <a:rPr lang="tr-TR" sz="2400" dirty="0">
                <a:cs typeface="Times New Roman" panose="02020603050405020304" pitchFamily="18" charset="0"/>
              </a:rPr>
              <a:t>kullanıcıların dijital ortamı daha güvenli kullanmasını sağlamak ve ortaya çıkabilecek riskleri en aza indirmektir.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21F66F46-8EB2-4050-A327-A7D7C3A2834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121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-1383199" y="721301"/>
            <a:ext cx="1023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Etik Kurallara Sahip Kullanıcı;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649838" y="1616119"/>
            <a:ext cx="1058665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Teknolojik cihazları insanlara zarar vermek için kullanmaz.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Dijital ortamda başka kullanıcıların kişisel verilerini paylaşmaz.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Doğruluğundan emin olunmayan bilgileri paylaşmaz.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Başkalarının ürünü olan eserleri atıfta bulunmadan alıntılamaz.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Lisanssız yazılım kullanmaz.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Diğer kullanıcı haklarına saygı gösterir.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2DB696CC-D648-43D3-8FD6-315D747F7C2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284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28928" y="2010197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60233" y="647724"/>
            <a:ext cx="54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KİŞİSEL VERİ NEDİR?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EEA0FC9-C5E8-4782-8D91-3974CC2F2473}"/>
              </a:ext>
            </a:extLst>
          </p:cNvPr>
          <p:cNvSpPr txBox="1"/>
          <p:nvPr/>
        </p:nvSpPr>
        <p:spPr>
          <a:xfrm>
            <a:off x="589672" y="1637018"/>
            <a:ext cx="10518990" cy="11339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Calibri "/>
                <a:cs typeface="Times New Roman" panose="02020603050405020304" pitchFamily="18" charset="0"/>
              </a:rPr>
              <a:t>Kişiyi </a:t>
            </a:r>
            <a:r>
              <a:rPr lang="tr-TR" sz="2400" u="sng" dirty="0">
                <a:latin typeface="Calibri "/>
                <a:cs typeface="Times New Roman" panose="02020603050405020304" pitchFamily="18" charset="0"/>
              </a:rPr>
              <a:t>doğrudan ya da dolaylı olarak belirlenebilir kılan tüm bilgiler </a:t>
            </a:r>
            <a:r>
              <a:rPr lang="tr-TR" sz="2400" dirty="0">
                <a:latin typeface="Calibri "/>
                <a:cs typeface="Times New Roman" panose="02020603050405020304" pitchFamily="18" charset="0"/>
              </a:rPr>
              <a:t>kişisel veri olarak kabul edilmektedir.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AA9FEB-BBA2-4DC8-81BA-35A53B44A33A}"/>
              </a:ext>
            </a:extLst>
          </p:cNvPr>
          <p:cNvSpPr txBox="1"/>
          <p:nvPr/>
        </p:nvSpPr>
        <p:spPr>
          <a:xfrm>
            <a:off x="589672" y="2949647"/>
            <a:ext cx="3455821" cy="2241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telefon numarası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araç plakası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pasaport numarası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özgeçmiş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FEBD0A-6028-43AF-A620-A005E8C31717}"/>
              </a:ext>
            </a:extLst>
          </p:cNvPr>
          <p:cNvSpPr txBox="1"/>
          <p:nvPr/>
        </p:nvSpPr>
        <p:spPr>
          <a:xfrm>
            <a:off x="4797922" y="2949647"/>
            <a:ext cx="3455821" cy="2241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fotoğraf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ses kayıtları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parmak izleri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e-posta adresi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FD9F4CD-D31F-4131-A43C-6ADD7CEF2BCC}"/>
              </a:ext>
            </a:extLst>
          </p:cNvPr>
          <p:cNvSpPr txBox="1"/>
          <p:nvPr/>
        </p:nvSpPr>
        <p:spPr>
          <a:xfrm>
            <a:off x="8473371" y="2949647"/>
            <a:ext cx="3455821" cy="2241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hobiler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grup üyelikleri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aile bilgileri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sağlık bilgileri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9218" name="Picture 2" descr="Kişisel Veri Nedir? - Startup Nedir Kişisel Veri Nedir">
            <a:extLst>
              <a:ext uri="{FF2B5EF4-FFF2-40B4-BE49-F238E27FC236}">
                <a16:creationId xmlns:a16="http://schemas.microsoft.com/office/drawing/2014/main" id="{D37AEB97-FC21-44D1-A229-729AAB49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2" y="355827"/>
            <a:ext cx="1889942" cy="11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ayt Numarası Yer Tutucusu 3">
            <a:extLst>
              <a:ext uri="{FF2B5EF4-FFF2-40B4-BE49-F238E27FC236}">
                <a16:creationId xmlns:a16="http://schemas.microsoft.com/office/drawing/2014/main" id="{13A7184D-4468-44A3-A0E4-0A2A5BFE51DB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1345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28928" y="2010197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53594" y="1152933"/>
            <a:ext cx="639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cs typeface="Times New Roman" panose="02020603050405020304" pitchFamily="18" charset="0"/>
              </a:rPr>
              <a:t>Kişisel Verilerimizi Korumak İçin;</a:t>
            </a:r>
          </a:p>
        </p:txBody>
      </p:sp>
      <p:pic>
        <p:nvPicPr>
          <p:cNvPr id="11266" name="Picture 2" descr="Kişisel verilerin korunması nasıl yapılır?">
            <a:extLst>
              <a:ext uri="{FF2B5EF4-FFF2-40B4-BE49-F238E27FC236}">
                <a16:creationId xmlns:a16="http://schemas.microsoft.com/office/drawing/2014/main" id="{FFEAEB1D-C0B7-436A-94EB-EF299B4C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67" y="833734"/>
            <a:ext cx="3857625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845F8B51-2097-4493-948D-3FF8C1835DD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BAB0174-72C3-4F72-9607-EB254778272D}"/>
              </a:ext>
            </a:extLst>
          </p:cNvPr>
          <p:cNvSpPr txBox="1"/>
          <p:nvPr/>
        </p:nvSpPr>
        <p:spPr>
          <a:xfrm>
            <a:off x="556831" y="2084077"/>
            <a:ext cx="10518990" cy="28050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Hesaplarınız için </a:t>
            </a:r>
            <a:r>
              <a:rPr lang="tr-TR" sz="2400" u="sng" dirty="0">
                <a:cs typeface="Times New Roman" panose="02020603050405020304" pitchFamily="18" charset="0"/>
              </a:rPr>
              <a:t>güçlü parolalar oluşturun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Kişisel bilgilerinizi </a:t>
            </a:r>
            <a:r>
              <a:rPr lang="tr-TR" sz="2400" u="sng" dirty="0">
                <a:cs typeface="Times New Roman" panose="02020603050405020304" pitchFamily="18" charset="0"/>
              </a:rPr>
              <a:t>kimseyle paylaşmayın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Kullandığınız uygulamaların </a:t>
            </a:r>
            <a:r>
              <a:rPr lang="tr-TR" sz="2400" u="sng" dirty="0">
                <a:cs typeface="Times New Roman" panose="02020603050405020304" pitchFamily="18" charset="0"/>
              </a:rPr>
              <a:t>gizlilik ayarlarını kontrol edin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Tanımadığınız kullanıcılardan gelen </a:t>
            </a:r>
            <a:r>
              <a:rPr lang="tr-TR" sz="2400" u="sng" dirty="0">
                <a:cs typeface="Times New Roman" panose="02020603050405020304" pitchFamily="18" charset="0"/>
              </a:rPr>
              <a:t>arkadaşlık isteklerini kabul etmeyin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Yüklediğiniz uygulamalara verdiğiniz </a:t>
            </a:r>
            <a:r>
              <a:rPr lang="tr-TR" sz="2400" u="sng" dirty="0">
                <a:cs typeface="Times New Roman" panose="02020603050405020304" pitchFamily="18" charset="0"/>
              </a:rPr>
              <a:t>izinleri kontrol edin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10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651D58-2851-489B-88E0-5A40AD37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02" y="57087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DİJİTAL OKURYAZARLIK</a:t>
            </a:r>
            <a:endParaRPr lang="tr-TR" dirty="0">
              <a:latin typeface="+mn-lt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DDD1199-A2E4-4B2B-A0A4-51A8CB227F39}"/>
              </a:ext>
            </a:extLst>
          </p:cNvPr>
          <p:cNvSpPr txBox="1"/>
          <p:nvPr/>
        </p:nvSpPr>
        <p:spPr>
          <a:xfrm>
            <a:off x="656802" y="2465692"/>
            <a:ext cx="6052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Dijital okuryazarlık; akıllı cihazları ve sistemleri anlama, dijital mecralarda </a:t>
            </a:r>
            <a:r>
              <a:rPr lang="tr-TR" sz="2800" i="1" dirty="0">
                <a:solidFill>
                  <a:srgbClr val="FF0000"/>
                </a:solidFill>
              </a:rPr>
              <a:t>bilgiyi kullanma, anlama, oluşturma </a:t>
            </a:r>
            <a:r>
              <a:rPr lang="tr-TR" sz="2800" dirty="0"/>
              <a:t>becerilerini ifade eder.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B093EBD-C5CD-452B-9292-3F07BBE1C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51" y="1804416"/>
            <a:ext cx="4867460" cy="294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3967A32A-9C79-4B1E-A9C5-9822A817CEF1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05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60A12-7937-4B62-B154-98805202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819"/>
            <a:ext cx="5464704" cy="143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Doğru bilgilerin yanında veya dışında; yalan, yanlış ya da asılsız bilgilerin listelenmesi, yayılmasıdır.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DA24D22-E779-4C50-AAC4-7CAAD25322CF}"/>
              </a:ext>
            </a:extLst>
          </p:cNvPr>
          <p:cNvSpPr txBox="1"/>
          <p:nvPr/>
        </p:nvSpPr>
        <p:spPr>
          <a:xfrm>
            <a:off x="838200" y="1189037"/>
            <a:ext cx="3583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latin typeface="Calibri "/>
                <a:cs typeface="Times New Roman" panose="02020603050405020304" pitchFamily="18" charset="0"/>
              </a:rPr>
              <a:t>BİLGİ KİRLİLİĞİ</a:t>
            </a:r>
          </a:p>
        </p:txBody>
      </p:sp>
      <p:pic>
        <p:nvPicPr>
          <p:cNvPr id="12290" name="Picture 2" descr="Bilgi kirliliği nedir?">
            <a:extLst>
              <a:ext uri="{FF2B5EF4-FFF2-40B4-BE49-F238E27FC236}">
                <a16:creationId xmlns:a16="http://schemas.microsoft.com/office/drawing/2014/main" id="{B5B5ECF4-367D-4E28-8DC9-D0D7FD38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01" y="1380924"/>
            <a:ext cx="5464704" cy="40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56A0D125-1E96-4349-9558-F26DA4689F5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0080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03990" y="1968634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38104" y="1361384"/>
            <a:ext cx="1035644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E9BEB41C-5CB6-4A81-A3B8-CB9D44EAAF6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F283640-F985-427B-99D0-5D9882A1EB08}"/>
              </a:ext>
            </a:extLst>
          </p:cNvPr>
          <p:cNvSpPr txBox="1">
            <a:spLocks/>
          </p:cNvSpPr>
          <p:nvPr/>
        </p:nvSpPr>
        <p:spPr>
          <a:xfrm>
            <a:off x="838200" y="2710819"/>
            <a:ext cx="5464704" cy="143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1A3B9CA-C2C1-4086-8403-AC2EE1B8DA4C}"/>
              </a:ext>
            </a:extLst>
          </p:cNvPr>
          <p:cNvSpPr txBox="1"/>
          <p:nvPr/>
        </p:nvSpPr>
        <p:spPr>
          <a:xfrm>
            <a:off x="2537447" y="118903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r-TR" sz="4400" b="1" dirty="0">
              <a:solidFill>
                <a:srgbClr val="FF0000"/>
              </a:solidFill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Ok: Aşağı 1"/>
          <p:cNvSpPr/>
          <p:nvPr/>
        </p:nvSpPr>
        <p:spPr>
          <a:xfrm rot="16200000" flipH="1">
            <a:off x="669101" y="1761701"/>
            <a:ext cx="295275" cy="407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6223" y="725724"/>
            <a:ext cx="10820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MECRALARDA</a:t>
            </a:r>
            <a:r>
              <a:rPr kumimoji="0" lang="tr-TR" altLang="tr-TR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BİLGİ KİRLİLİĞİNİ ÖNLEMEK İÇİN;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alt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948370" y="2880630"/>
            <a:ext cx="10561799" cy="7859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dirty="0">
                <a:latin typeface="+mn-lt"/>
              </a:rPr>
              <a:t>  </a:t>
            </a:r>
            <a:r>
              <a:rPr lang="tr-TR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Teyit edemediğiniz bilgileri paylaşarak veya ileterek bilgi kirliliğine </a:t>
            </a:r>
            <a:r>
              <a:rPr lang="tr-TR" sz="2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alet olmayın.</a:t>
            </a:r>
            <a:r>
              <a:rPr lang="tr-TR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+mn-lt"/>
                <a:cs typeface="Times New Roman" panose="02020603050405020304" pitchFamily="18" charset="0"/>
              </a:rPr>
              <a:t> İle</a:t>
            </a:r>
          </a:p>
        </p:txBody>
      </p:sp>
      <p:sp>
        <p:nvSpPr>
          <p:cNvPr id="13" name="Ok: Aşağı 1"/>
          <p:cNvSpPr/>
          <p:nvPr/>
        </p:nvSpPr>
        <p:spPr>
          <a:xfrm rot="16200000" flipH="1">
            <a:off x="662396" y="2426408"/>
            <a:ext cx="295275" cy="4609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16182" y="1763300"/>
            <a:ext cx="8318808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Doğru bilgiye erişebilmek için resmî ve yetkili kaynakları </a:t>
            </a:r>
            <a:r>
              <a:rPr lang="tr-T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takip edin.</a:t>
            </a:r>
            <a:endParaRPr 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216182" y="2482542"/>
            <a:ext cx="84054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Hukuka aykırı ve suç teşkil edebilecek paylaşımlar yapmaktan</a:t>
            </a:r>
            <a:r>
              <a:rPr lang="tr-T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kaçının.</a:t>
            </a:r>
            <a:endParaRPr 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240407" y="4402312"/>
            <a:ext cx="10124120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Doğruluğundan emin olmadığınız paylaşım ya da içeriklere istinaden </a:t>
            </a:r>
            <a:r>
              <a:rPr lang="tr-T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hareket etmeyin.</a:t>
            </a:r>
            <a:endParaRPr 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k: Aşağı 1">
            <a:extLst>
              <a:ext uri="{FF2B5EF4-FFF2-40B4-BE49-F238E27FC236}">
                <a16:creationId xmlns:a16="http://schemas.microsoft.com/office/drawing/2014/main" id="{B4C1D8D4-0352-4B30-A3B2-3A2E3532C943}"/>
              </a:ext>
            </a:extLst>
          </p:cNvPr>
          <p:cNvSpPr/>
          <p:nvPr/>
        </p:nvSpPr>
        <p:spPr>
          <a:xfrm rot="16200000" flipH="1">
            <a:off x="648208" y="3078067"/>
            <a:ext cx="295275" cy="4609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21" name="Ok: Aşağı 1">
            <a:extLst>
              <a:ext uri="{FF2B5EF4-FFF2-40B4-BE49-F238E27FC236}">
                <a16:creationId xmlns:a16="http://schemas.microsoft.com/office/drawing/2014/main" id="{A3088492-7F40-4826-8925-F0D26A7203D0}"/>
              </a:ext>
            </a:extLst>
          </p:cNvPr>
          <p:cNvSpPr/>
          <p:nvPr/>
        </p:nvSpPr>
        <p:spPr>
          <a:xfrm rot="16200000" flipH="1">
            <a:off x="654208" y="3729726"/>
            <a:ext cx="295275" cy="4609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22" name="Ok: Aşağı 1">
            <a:extLst>
              <a:ext uri="{FF2B5EF4-FFF2-40B4-BE49-F238E27FC236}">
                <a16:creationId xmlns:a16="http://schemas.microsoft.com/office/drawing/2014/main" id="{63898BBC-4C04-491E-8E6D-C05114A7CCE0}"/>
              </a:ext>
            </a:extLst>
          </p:cNvPr>
          <p:cNvSpPr/>
          <p:nvPr/>
        </p:nvSpPr>
        <p:spPr>
          <a:xfrm rot="16200000" flipH="1">
            <a:off x="642180" y="4363014"/>
            <a:ext cx="295275" cy="4609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BD57B0C-50FD-439E-8529-6C3B17141D28}"/>
              </a:ext>
            </a:extLst>
          </p:cNvPr>
          <p:cNvSpPr txBox="1">
            <a:spLocks noChangeArrowheads="1"/>
          </p:cNvSpPr>
          <p:nvPr/>
        </p:nvSpPr>
        <p:spPr>
          <a:xfrm>
            <a:off x="971613" y="3763281"/>
            <a:ext cx="10561799" cy="7859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Kişisel verilerinizi paylaşmadan önce kiminle iletişim halinde olduğunuzdan </a:t>
            </a:r>
            <a:r>
              <a:rPr lang="tr-TR" sz="2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emin olun.</a:t>
            </a:r>
            <a:endParaRPr lang="tr-TR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3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A69975C8-A326-4B1E-993B-373840F3C62F}"/>
              </a:ext>
            </a:extLst>
          </p:cNvPr>
          <p:cNvSpPr txBox="1">
            <a:spLocks/>
          </p:cNvSpPr>
          <p:nvPr/>
        </p:nvSpPr>
        <p:spPr>
          <a:xfrm>
            <a:off x="838200" y="895063"/>
            <a:ext cx="10515600" cy="462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tr-TR" b="1" dirty="0">
                <a:latin typeface="+mn-lt"/>
              </a:rPr>
            </a:br>
            <a:r>
              <a:rPr lang="tr-TR" b="1" dirty="0">
                <a:solidFill>
                  <a:srgbClr val="FF0000"/>
                </a:solidFill>
                <a:latin typeface="+mn-lt"/>
              </a:rPr>
              <a:t>2022 YILI</a:t>
            </a:r>
          </a:p>
          <a:p>
            <a:r>
              <a:rPr lang="tr-TR" sz="2800" b="1" dirty="0">
                <a:latin typeface="+mn-lt"/>
              </a:rPr>
              <a:t>16-74 yaş grubundaki bireylerde Hanehalkı Bilişim Teknolojileri (BT) Kullanım Araştırması kapsamında yapılan araştırmaya göre;</a:t>
            </a:r>
            <a:br>
              <a:rPr lang="tr-TR" b="1" dirty="0">
                <a:latin typeface="+mn-lt"/>
              </a:rPr>
            </a:br>
            <a:br>
              <a:rPr lang="tr-TR" b="1" dirty="0">
                <a:latin typeface="+mn-lt"/>
              </a:rPr>
            </a:br>
            <a:endParaRPr lang="tr-TR" b="1" dirty="0">
              <a:latin typeface="+mn-lt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C06AF4-191A-42BE-9FA1-86ABA5F2A03F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7018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n-lt"/>
              </a:rPr>
              <a:t>İnternete erişim imkanı olan hane oranı %94,1 oldu.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2022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56D102-A2BF-4874-892F-7F9563075268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22476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n-lt"/>
              </a:rPr>
              <a:t>İnternet kullanan bireylerin oranı %85,0 oldu.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2022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AD9BF47-8EB7-4223-9694-24205F54274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4166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70137"/>
            <a:ext cx="1051560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n-lt"/>
              </a:rPr>
              <a:t>İnternet üzerinden mal veya hizmet siparişi verme ya da satın alma oranı %46,2 oldu.</a:t>
            </a:r>
            <a:br>
              <a:rPr lang="tr-TR" sz="3600" dirty="0">
                <a:solidFill>
                  <a:srgbClr val="FF0000"/>
                </a:solidFill>
                <a:latin typeface="+mn-lt"/>
              </a:rPr>
            </a:br>
            <a:endParaRPr lang="tr-T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2022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76F6E08-5A11-479B-A7EF-478EEAA6BB1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1813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70137"/>
            <a:ext cx="1051560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n-lt"/>
              </a:rPr>
              <a:t>İnternetten en fazla %71,3 ile giyim, ayakkabı ve aksesuar satın alındı.</a:t>
            </a:r>
            <a:br>
              <a:rPr lang="tr-TR" sz="3600" dirty="0">
                <a:solidFill>
                  <a:srgbClr val="FF0000"/>
                </a:solidFill>
                <a:latin typeface="+mn-lt"/>
              </a:rPr>
            </a:br>
            <a:endParaRPr lang="tr-T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2022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6B7D228-E8E6-4E88-8482-FF3FFF90199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1413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70137"/>
            <a:ext cx="1051560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n-lt"/>
              </a:rPr>
              <a:t>En çok satın alınan veya abone olunan dijital içerik %26,4 ile film veya dizi izleme hizmeti oldu.</a:t>
            </a:r>
            <a:br>
              <a:rPr lang="tr-TR" sz="3600" dirty="0">
                <a:solidFill>
                  <a:srgbClr val="FF0000"/>
                </a:solidFill>
                <a:latin typeface="+mn-lt"/>
              </a:rPr>
            </a:br>
            <a:endParaRPr lang="tr-T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2022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4639A0-D881-4AB0-BB3C-48980443D3BF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89606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721221-D940-4536-A0FA-FE0DB8D6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26" y="558007"/>
            <a:ext cx="10515600" cy="1194594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Teknoloji Kullanımıyla Birlikte;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55F0F-681F-4EB9-BCE0-048937F2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7" y="2089944"/>
            <a:ext cx="9067800" cy="267811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Yanlış dil kullanımı</a:t>
            </a:r>
          </a:p>
          <a:p>
            <a:r>
              <a:rPr lang="tr-TR" dirty="0"/>
              <a:t>Bilgi kirliliği</a:t>
            </a:r>
          </a:p>
          <a:p>
            <a:r>
              <a:rPr lang="tr-TR" dirty="0"/>
              <a:t>Siber zorbalık</a:t>
            </a:r>
          </a:p>
          <a:p>
            <a:r>
              <a:rPr lang="tr-TR" dirty="0"/>
              <a:t>Spam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gibi risk ve tehditler de kullanıcıların hayatına girmiştir.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53E8804-1095-4FED-8A17-52908207FB4B}"/>
              </a:ext>
            </a:extLst>
          </p:cNvPr>
          <p:cNvSpPr txBox="1">
            <a:spLocks/>
          </p:cNvSpPr>
          <p:nvPr/>
        </p:nvSpPr>
        <p:spPr>
          <a:xfrm>
            <a:off x="4999567" y="2189955"/>
            <a:ext cx="5257800" cy="173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Siber suç</a:t>
            </a:r>
          </a:p>
          <a:p>
            <a:r>
              <a:rPr lang="tr-TR" dirty="0"/>
              <a:t>Kişisel veri kaybı</a:t>
            </a:r>
          </a:p>
          <a:p>
            <a:r>
              <a:rPr lang="tr-TR" dirty="0"/>
              <a:t>Kimlik hırsızlığı</a:t>
            </a:r>
          </a:p>
          <a:p>
            <a:r>
              <a:rPr lang="tr-TR" dirty="0"/>
              <a:t>Sahte profil</a:t>
            </a:r>
          </a:p>
        </p:txBody>
      </p:sp>
      <p:pic>
        <p:nvPicPr>
          <p:cNvPr id="13314" name="Picture 2" descr="Yeni nesil tehlike: Siber zorba! - Teknoloji Haberleri">
            <a:extLst>
              <a:ext uri="{FF2B5EF4-FFF2-40B4-BE49-F238E27FC236}">
                <a16:creationId xmlns:a16="http://schemas.microsoft.com/office/drawing/2014/main" id="{81559DF0-1C3C-40BB-BBD6-6DDE8431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821656"/>
            <a:ext cx="3850033" cy="2037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3A1B9B0C-8BD0-40AA-8764-0F90BC81D960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/>
              <a:t>28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24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992384" y="512171"/>
            <a:ext cx="10178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GÜVENLİ DİJİTAL OKURYAZARLIK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44C727-E061-4CD9-9F4A-643C491654E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/>
              <a:t>29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C5E20B-D2F3-4963-8915-DA98CCCD1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71" y="2905648"/>
            <a:ext cx="1261875" cy="125963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844AB20-6BD6-4660-B539-A1E1F33DD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06" y="3810584"/>
            <a:ext cx="1261875" cy="12618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A20AB33-A08B-4261-AA78-DDAAB47E0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38" y="2905648"/>
            <a:ext cx="1329072" cy="132671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46D1AC6-F813-4AE3-97C2-3C9DAA925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37" y="3299186"/>
            <a:ext cx="1264117" cy="12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8">
            <a:extLst>
              <a:ext uri="{FF2B5EF4-FFF2-40B4-BE49-F238E27FC236}">
                <a16:creationId xmlns:a16="http://schemas.microsoft.com/office/drawing/2014/main" id="{B6989450-526A-4D0A-A7C6-E25670A4CD97}"/>
              </a:ext>
            </a:extLst>
          </p:cNvPr>
          <p:cNvSpPr txBox="1">
            <a:spLocks/>
          </p:cNvSpPr>
          <p:nvPr/>
        </p:nvSpPr>
        <p:spPr>
          <a:xfrm>
            <a:off x="838200" y="956734"/>
            <a:ext cx="10515600" cy="51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rgbClr val="00B0F0"/>
                </a:solidFill>
              </a:rPr>
              <a:t>Dijital Okuryazarlık Türleri Nelerdir?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E1BFBAF-80B8-40C2-8E03-F9D245DC574C}"/>
              </a:ext>
            </a:extLst>
          </p:cNvPr>
          <p:cNvSpPr txBox="1">
            <a:spLocks/>
          </p:cNvSpPr>
          <p:nvPr/>
        </p:nvSpPr>
        <p:spPr>
          <a:xfrm>
            <a:off x="838200" y="2049905"/>
            <a:ext cx="3815820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Teknoloji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İçerik Yer Tutucusu 8">
            <a:extLst>
              <a:ext uri="{FF2B5EF4-FFF2-40B4-BE49-F238E27FC236}">
                <a16:creationId xmlns:a16="http://schemas.microsoft.com/office/drawing/2014/main" id="{6552EEE8-25E3-4146-867A-8B6435CEDB62}"/>
              </a:ext>
            </a:extLst>
          </p:cNvPr>
          <p:cNvSpPr txBox="1">
            <a:spLocks/>
          </p:cNvSpPr>
          <p:nvPr/>
        </p:nvSpPr>
        <p:spPr>
          <a:xfrm>
            <a:off x="6079066" y="4694770"/>
            <a:ext cx="4157133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Bilgisayar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İçerik Yer Tutucusu 8">
            <a:extLst>
              <a:ext uri="{FF2B5EF4-FFF2-40B4-BE49-F238E27FC236}">
                <a16:creationId xmlns:a16="http://schemas.microsoft.com/office/drawing/2014/main" id="{1699C468-694A-4CFC-B388-483FC57F8E23}"/>
              </a:ext>
            </a:extLst>
          </p:cNvPr>
          <p:cNvSpPr txBox="1">
            <a:spLocks/>
          </p:cNvSpPr>
          <p:nvPr/>
        </p:nvSpPr>
        <p:spPr>
          <a:xfrm>
            <a:off x="671513" y="4410446"/>
            <a:ext cx="3561820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İletişim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İçerik Yer Tutucusu 8">
            <a:extLst>
              <a:ext uri="{FF2B5EF4-FFF2-40B4-BE49-F238E27FC236}">
                <a16:creationId xmlns:a16="http://schemas.microsoft.com/office/drawing/2014/main" id="{314AD682-1333-47DB-B373-2CD397F00885}"/>
              </a:ext>
            </a:extLst>
          </p:cNvPr>
          <p:cNvSpPr txBox="1">
            <a:spLocks/>
          </p:cNvSpPr>
          <p:nvPr/>
        </p:nvSpPr>
        <p:spPr>
          <a:xfrm>
            <a:off x="3883015" y="3394162"/>
            <a:ext cx="5196330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Sosyal Medya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İçerik Yer Tutucusu 8">
            <a:extLst>
              <a:ext uri="{FF2B5EF4-FFF2-40B4-BE49-F238E27FC236}">
                <a16:creationId xmlns:a16="http://schemas.microsoft.com/office/drawing/2014/main" id="{66EA27C7-5AA8-4887-9883-B2B7EB36952E}"/>
              </a:ext>
            </a:extLst>
          </p:cNvPr>
          <p:cNvSpPr txBox="1">
            <a:spLocks/>
          </p:cNvSpPr>
          <p:nvPr/>
        </p:nvSpPr>
        <p:spPr>
          <a:xfrm>
            <a:off x="7803368" y="2629308"/>
            <a:ext cx="3550432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İnternet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D456147C-4818-4D32-9B22-FC890669CC8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7925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ınstagram gizli hesap görme">
            <a:extLst>
              <a:ext uri="{FF2B5EF4-FFF2-40B4-BE49-F238E27FC236}">
                <a16:creationId xmlns:a16="http://schemas.microsoft.com/office/drawing/2014/main" id="{E11B99F9-70D6-4C53-8BB3-EF5E7A82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64" y="2511892"/>
            <a:ext cx="3021067" cy="238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acebook&amp;#39;ta Kullanıcı, Kişi, Arkadaş Engellemek | Sem Sector Online  Pazarlama">
            <a:extLst>
              <a:ext uri="{FF2B5EF4-FFF2-40B4-BE49-F238E27FC236}">
                <a16:creationId xmlns:a16="http://schemas.microsoft.com/office/drawing/2014/main" id="{D3AB8947-2032-4628-A5DD-B814B6EC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386" y="1192411"/>
            <a:ext cx="1174323" cy="11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51A52BA5-0548-4C45-96A1-7D2060BB8DCA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623402F-5335-48CA-871A-4BB719064770}"/>
              </a:ext>
            </a:extLst>
          </p:cNvPr>
          <p:cNvSpPr txBox="1"/>
          <p:nvPr/>
        </p:nvSpPr>
        <p:spPr>
          <a:xfrm>
            <a:off x="534769" y="1757147"/>
            <a:ext cx="806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E-posta adresinizde </a:t>
            </a:r>
            <a:r>
              <a:rPr lang="tr-TR" sz="2400" b="1" dirty="0">
                <a:cs typeface="Times New Roman" panose="02020603050405020304" pitchFamily="18" charset="0"/>
              </a:rPr>
              <a:t>güçlü parolalar </a:t>
            </a:r>
            <a:r>
              <a:rPr lang="tr-TR" sz="2400" dirty="0">
                <a:cs typeface="Times New Roman" panose="02020603050405020304" pitchFamily="18" charset="0"/>
              </a:rPr>
              <a:t>kullanın.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D12A232-AA15-471F-8BC4-A2C54F63B2D3}"/>
              </a:ext>
            </a:extLst>
          </p:cNvPr>
          <p:cNvSpPr txBox="1"/>
          <p:nvPr/>
        </p:nvSpPr>
        <p:spPr>
          <a:xfrm>
            <a:off x="534770" y="2426539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b="1" dirty="0">
                <a:cs typeface="Times New Roman" panose="02020603050405020304" pitchFamily="18" charset="0"/>
              </a:rPr>
              <a:t>İki faktörlü kimlik doğrulaması </a:t>
            </a:r>
            <a:r>
              <a:rPr lang="tr-TR" sz="2400" dirty="0">
                <a:cs typeface="Times New Roman" panose="02020603050405020304" pitchFamily="18" charset="0"/>
              </a:rPr>
              <a:t>kullanın.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23E5A03-1599-4EF5-9EB1-4EC4FEB83A6F}"/>
              </a:ext>
            </a:extLst>
          </p:cNvPr>
          <p:cNvSpPr txBox="1"/>
          <p:nvPr/>
        </p:nvSpPr>
        <p:spPr>
          <a:xfrm>
            <a:off x="534770" y="3027094"/>
            <a:ext cx="589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Gizlilik ayarlarınızı </a:t>
            </a:r>
            <a:r>
              <a:rPr lang="tr-TR" sz="2400" b="1" dirty="0">
                <a:cs typeface="Times New Roman" panose="02020603050405020304" pitchFamily="18" charset="0"/>
              </a:rPr>
              <a:t>yapılandırın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DE64DF0-9A4A-4176-B94E-B11B1CFD191F}"/>
              </a:ext>
            </a:extLst>
          </p:cNvPr>
          <p:cNvSpPr txBox="1"/>
          <p:nvPr/>
        </p:nvSpPr>
        <p:spPr>
          <a:xfrm>
            <a:off x="534770" y="3658386"/>
            <a:ext cx="1065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Rahatsızlık duyduğunuz hesapları </a:t>
            </a:r>
            <a:r>
              <a:rPr lang="tr-TR" sz="2400" b="1" dirty="0">
                <a:cs typeface="Times New Roman" panose="02020603050405020304" pitchFamily="18" charset="0"/>
              </a:rPr>
              <a:t>engelleyin veya kısıtlayın.</a:t>
            </a:r>
          </a:p>
        </p:txBody>
      </p:sp>
    </p:spTree>
    <p:extLst>
      <p:ext uri="{BB962C8B-B14F-4D97-AF65-F5344CB8AC3E}">
        <p14:creationId xmlns:p14="http://schemas.microsoft.com/office/powerpoint/2010/main" val="2875131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oogle&amp;#39;ın Sizi Gerçekten Takip Etmemesi İçin Ne Yapmalısınız">
            <a:extLst>
              <a:ext uri="{FF2B5EF4-FFF2-40B4-BE49-F238E27FC236}">
                <a16:creationId xmlns:a16="http://schemas.microsoft.com/office/drawing/2014/main" id="{D8B434F9-C44A-443A-BE85-61EFA04B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94" y="1578312"/>
            <a:ext cx="3336681" cy="18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3">
            <a:extLst>
              <a:ext uri="{FF2B5EF4-FFF2-40B4-BE49-F238E27FC236}">
                <a16:creationId xmlns:a16="http://schemas.microsoft.com/office/drawing/2014/main" id="{5FA24E00-5ED5-4A16-B4C6-FD389AFC4DC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647B33E-633B-4FB8-91CB-A033C63F342F}"/>
              </a:ext>
            </a:extLst>
          </p:cNvPr>
          <p:cNvSpPr txBox="1"/>
          <p:nvPr/>
        </p:nvSpPr>
        <p:spPr>
          <a:xfrm>
            <a:off x="822325" y="1405688"/>
            <a:ext cx="392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Parolanızı sık sık </a:t>
            </a:r>
            <a:r>
              <a:rPr lang="tr-TR" sz="2400" b="1" dirty="0">
                <a:cs typeface="Times New Roman" panose="02020603050405020304" pitchFamily="18" charset="0"/>
              </a:rPr>
              <a:t>değiştirin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CBB3CC9-33DF-4320-9CD3-09E284540B70}"/>
              </a:ext>
            </a:extLst>
          </p:cNvPr>
          <p:cNvSpPr txBox="1"/>
          <p:nvPr/>
        </p:nvSpPr>
        <p:spPr>
          <a:xfrm>
            <a:off x="822325" y="2175740"/>
            <a:ext cx="393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Konumunuzu </a:t>
            </a:r>
            <a:r>
              <a:rPr lang="tr-TR" sz="2400" b="1" dirty="0">
                <a:cs typeface="Times New Roman" panose="02020603050405020304" pitchFamily="18" charset="0"/>
              </a:rPr>
              <a:t>paylaşmayın.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DCB805C-4BA9-4B28-ABCB-51B3CD0069B0}"/>
              </a:ext>
            </a:extLst>
          </p:cNvPr>
          <p:cNvSpPr txBox="1"/>
          <p:nvPr/>
        </p:nvSpPr>
        <p:spPr>
          <a:xfrm>
            <a:off x="822325" y="2945792"/>
            <a:ext cx="587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Fotoğraf etiketleme seçeneğini </a:t>
            </a:r>
            <a:r>
              <a:rPr lang="tr-TR" sz="2400" b="1" dirty="0">
                <a:cs typeface="Times New Roman" panose="02020603050405020304" pitchFamily="18" charset="0"/>
              </a:rPr>
              <a:t>düzenleyin.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F813-8D1D-47B8-BA64-8C1EF6D8382A}"/>
              </a:ext>
            </a:extLst>
          </p:cNvPr>
          <p:cNvSpPr txBox="1"/>
          <p:nvPr/>
        </p:nvSpPr>
        <p:spPr>
          <a:xfrm>
            <a:off x="822325" y="3715844"/>
            <a:ext cx="796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b="1" dirty="0">
                <a:cs typeface="Times New Roman" panose="02020603050405020304" pitchFamily="18" charset="0"/>
              </a:rPr>
              <a:t>Herkesten</a:t>
            </a:r>
            <a:r>
              <a:rPr lang="tr-TR" sz="2400" dirty="0">
                <a:cs typeface="Times New Roman" panose="02020603050405020304" pitchFamily="18" charset="0"/>
              </a:rPr>
              <a:t> gelebilecek mesaj isteklerine karşı </a:t>
            </a:r>
            <a:r>
              <a:rPr lang="tr-TR" sz="2400" b="1" dirty="0">
                <a:cs typeface="Times New Roman" panose="02020603050405020304" pitchFamily="18" charset="0"/>
              </a:rPr>
              <a:t>temkinli olun.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B380268-11E8-490D-873B-EB2F807E3A1C}"/>
              </a:ext>
            </a:extLst>
          </p:cNvPr>
          <p:cNvSpPr txBox="1"/>
          <p:nvPr/>
        </p:nvSpPr>
        <p:spPr>
          <a:xfrm>
            <a:off x="822325" y="4485896"/>
            <a:ext cx="618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Ortak</a:t>
            </a:r>
            <a:r>
              <a:rPr lang="tr-TR" sz="2400" dirty="0">
                <a:cs typeface="Times New Roman" panose="02020603050405020304" pitchFamily="18" charset="0"/>
              </a:rPr>
              <a:t> alanlardaki bilgisayarlardan </a:t>
            </a:r>
            <a:r>
              <a:rPr lang="tr-TR" sz="2400" b="1" dirty="0">
                <a:cs typeface="Times New Roman" panose="02020603050405020304" pitchFamily="18" charset="0"/>
              </a:rPr>
              <a:t>çıkış yapın.</a:t>
            </a:r>
          </a:p>
        </p:txBody>
      </p:sp>
    </p:spTree>
    <p:extLst>
      <p:ext uri="{BB962C8B-B14F-4D97-AF65-F5344CB8AC3E}">
        <p14:creationId xmlns:p14="http://schemas.microsoft.com/office/powerpoint/2010/main" val="426851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2E5E8741-F3A5-46E5-8EF7-A9BC8BDF5BEA}"/>
              </a:ext>
            </a:extLst>
          </p:cNvPr>
          <p:cNvGrpSpPr/>
          <p:nvPr/>
        </p:nvGrpSpPr>
        <p:grpSpPr>
          <a:xfrm>
            <a:off x="7782201" y="927703"/>
            <a:ext cx="3213100" cy="1280497"/>
            <a:chOff x="3017539" y="1912552"/>
            <a:chExt cx="5215359" cy="2366323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E669DE97-25CB-4110-84D1-119C064F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539" y="1912552"/>
              <a:ext cx="5215359" cy="2366323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B089EA-74DD-4F83-B6F5-6BC806A39C66}"/>
                </a:ext>
              </a:extLst>
            </p:cNvPr>
            <p:cNvSpPr/>
            <p:nvPr/>
          </p:nvSpPr>
          <p:spPr>
            <a:xfrm>
              <a:off x="5973714" y="2702637"/>
              <a:ext cx="1517656" cy="7391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" name="Slayt Numarası Yer Tutucusu 3">
            <a:extLst>
              <a:ext uri="{FF2B5EF4-FFF2-40B4-BE49-F238E27FC236}">
                <a16:creationId xmlns:a16="http://schemas.microsoft.com/office/drawing/2014/main" id="{A8575F4C-3B59-47B1-8D35-F26D799AE67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5850418-1253-4707-9BEF-27F6027BB4FE}"/>
              </a:ext>
            </a:extLst>
          </p:cNvPr>
          <p:cNvSpPr txBox="1"/>
          <p:nvPr/>
        </p:nvSpPr>
        <p:spPr>
          <a:xfrm>
            <a:off x="745318" y="4076460"/>
            <a:ext cx="1070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Bilgisayarınızda mutlaka </a:t>
            </a:r>
            <a:r>
              <a:rPr lang="tr-TR" sz="2400" b="1" dirty="0">
                <a:cs typeface="Times New Roman" panose="02020603050405020304" pitchFamily="18" charset="0"/>
              </a:rPr>
              <a:t>anti-virüs</a:t>
            </a:r>
            <a:r>
              <a:rPr lang="tr-TR" sz="2400" dirty="0">
                <a:cs typeface="Times New Roman" panose="02020603050405020304" pitchFamily="18" charset="0"/>
              </a:rPr>
              <a:t> programınız ve </a:t>
            </a:r>
            <a:r>
              <a:rPr lang="tr-TR" sz="2400" b="1" dirty="0">
                <a:cs typeface="Times New Roman" panose="02020603050405020304" pitchFamily="18" charset="0"/>
              </a:rPr>
              <a:t>güvenlik duvarınız </a:t>
            </a:r>
            <a:r>
              <a:rPr lang="tr-TR" sz="2400" dirty="0">
                <a:cs typeface="Times New Roman" panose="02020603050405020304" pitchFamily="18" charset="0"/>
              </a:rPr>
              <a:t>olsun.</a:t>
            </a: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Metin kutusu 9">
            <a:extLst>
              <a:ext uri="{FF2B5EF4-FFF2-40B4-BE49-F238E27FC236}">
                <a16:creationId xmlns:a16="http://schemas.microsoft.com/office/drawing/2014/main" id="{0D25CEA2-5326-4990-B9B4-6480FCA53D4B}"/>
              </a:ext>
            </a:extLst>
          </p:cNvPr>
          <p:cNvSpPr txBox="1"/>
          <p:nvPr/>
        </p:nvSpPr>
        <p:spPr>
          <a:xfrm>
            <a:off x="716637" y="1589158"/>
            <a:ext cx="58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Güvenli</a:t>
            </a:r>
            <a:r>
              <a:rPr lang="tr-TR" sz="2400" dirty="0">
                <a:cs typeface="Times New Roman" panose="02020603050405020304" pitchFamily="18" charset="0"/>
              </a:rPr>
              <a:t> sayfaları ve bağlantıları tercih edin.</a:t>
            </a:r>
            <a:endParaRPr lang="tr-TR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Metin kutusu 10">
            <a:extLst>
              <a:ext uri="{FF2B5EF4-FFF2-40B4-BE49-F238E27FC236}">
                <a16:creationId xmlns:a16="http://schemas.microsoft.com/office/drawing/2014/main" id="{02B08EE5-EB18-41C6-A109-055484269782}"/>
              </a:ext>
            </a:extLst>
          </p:cNvPr>
          <p:cNvSpPr txBox="1"/>
          <p:nvPr/>
        </p:nvSpPr>
        <p:spPr>
          <a:xfrm>
            <a:off x="745318" y="2635742"/>
            <a:ext cx="1094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Tanımadığınız kişilerden veya teyit edemediğiniz kaynaklardan aldığınız </a:t>
            </a:r>
            <a:r>
              <a:rPr lang="tr-TR" sz="2400" b="1" dirty="0">
                <a:cs typeface="Times New Roman" panose="02020603050405020304" pitchFamily="18" charset="0"/>
              </a:rPr>
              <a:t>e-posta veya eklerini açmayın.</a:t>
            </a: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8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ygulama Güncellemesi Otomatik Olarak Nasıl Yapılır? | mobiluygulama.com">
            <a:extLst>
              <a:ext uri="{FF2B5EF4-FFF2-40B4-BE49-F238E27FC236}">
                <a16:creationId xmlns:a16="http://schemas.microsoft.com/office/drawing/2014/main" id="{3C913FD7-D37C-4AEB-AE35-20C7AE13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98" y="1927974"/>
            <a:ext cx="3802408" cy="238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3">
            <a:extLst>
              <a:ext uri="{FF2B5EF4-FFF2-40B4-BE49-F238E27FC236}">
                <a16:creationId xmlns:a16="http://schemas.microsoft.com/office/drawing/2014/main" id="{461F0D17-59DC-4B5F-AA2D-DEDA6CA20D4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5B3448B-F96B-4939-AAF6-546A04DE9F1A}"/>
              </a:ext>
            </a:extLst>
          </p:cNvPr>
          <p:cNvSpPr txBox="1"/>
          <p:nvPr/>
        </p:nvSpPr>
        <p:spPr>
          <a:xfrm>
            <a:off x="586594" y="1927974"/>
            <a:ext cx="699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Açık kablosuz ağları mecbur olmadıkça </a:t>
            </a:r>
            <a:r>
              <a:rPr lang="tr-TR" sz="2400" b="1" dirty="0">
                <a:cs typeface="Times New Roman" panose="02020603050405020304" pitchFamily="18" charset="0"/>
              </a:rPr>
              <a:t>kullanmayın.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615C3E3-39C1-4C32-993B-B8BF27A5C369}"/>
              </a:ext>
            </a:extLst>
          </p:cNvPr>
          <p:cNvSpPr txBox="1"/>
          <p:nvPr/>
        </p:nvSpPr>
        <p:spPr>
          <a:xfrm>
            <a:off x="586594" y="2566629"/>
            <a:ext cx="429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Önemli verilerinizi </a:t>
            </a:r>
            <a:r>
              <a:rPr lang="tr-TR" sz="2400" b="1" dirty="0">
                <a:cs typeface="Times New Roman" panose="02020603050405020304" pitchFamily="18" charset="0"/>
              </a:rPr>
              <a:t>yedekleyin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C346860-911C-49FD-A088-EC4AAC3B4AD0}"/>
              </a:ext>
            </a:extLst>
          </p:cNvPr>
          <p:cNvSpPr txBox="1"/>
          <p:nvPr/>
        </p:nvSpPr>
        <p:spPr>
          <a:xfrm>
            <a:off x="586594" y="3236021"/>
            <a:ext cx="436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b="1" dirty="0">
                <a:cs typeface="Times New Roman" panose="02020603050405020304" pitchFamily="18" charset="0"/>
              </a:rPr>
              <a:t>Güncellemeleri</a:t>
            </a:r>
            <a:r>
              <a:rPr lang="tr-TR" sz="2400" dirty="0">
                <a:cs typeface="Times New Roman" panose="02020603050405020304" pitchFamily="18" charset="0"/>
              </a:rPr>
              <a:t> ihmal etmeyin.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9F24C38-8C12-4F4B-B897-29C545F60D48}"/>
              </a:ext>
            </a:extLst>
          </p:cNvPr>
          <p:cNvSpPr txBox="1"/>
          <p:nvPr/>
        </p:nvSpPr>
        <p:spPr>
          <a:xfrm>
            <a:off x="586594" y="3905413"/>
            <a:ext cx="682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Tüm dijital dünyanızı </a:t>
            </a:r>
            <a:r>
              <a:rPr lang="tr-TR" sz="2400" b="1" dirty="0">
                <a:cs typeface="Times New Roman" panose="02020603050405020304" pitchFamily="18" charset="0"/>
              </a:rPr>
              <a:t>tek bir parola ile yönetmeyin.</a:t>
            </a:r>
          </a:p>
        </p:txBody>
      </p:sp>
    </p:spTree>
    <p:extLst>
      <p:ext uri="{BB962C8B-B14F-4D97-AF65-F5344CB8AC3E}">
        <p14:creationId xmlns:p14="http://schemas.microsoft.com/office/powerpoint/2010/main" val="57215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syal Medya Üzerinden Satış Yapanların Sayısı 1 Milyonu Aştı - SeoSözlük :  Dijital Pazarlama Platformu">
            <a:extLst>
              <a:ext uri="{FF2B5EF4-FFF2-40B4-BE49-F238E27FC236}">
                <a16:creationId xmlns:a16="http://schemas.microsoft.com/office/drawing/2014/main" id="{2C1BC637-50C1-4736-B688-D68974DE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5" y="1699386"/>
            <a:ext cx="3654669" cy="24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346CBD78-42F0-4489-9A81-49011218B56C}"/>
              </a:ext>
            </a:extLst>
          </p:cNvPr>
          <p:cNvSpPr txBox="1">
            <a:spLocks/>
          </p:cNvSpPr>
          <p:nvPr/>
        </p:nvSpPr>
        <p:spPr>
          <a:xfrm>
            <a:off x="1093181" y="729457"/>
            <a:ext cx="6768826" cy="584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>
                <a:latin typeface="+mn-lt"/>
              </a:rPr>
              <a:t>Çevrim İçi Alışverişlerde;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1F4AC0E9-06DB-479C-B37C-BD431C217E5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9B283A2-3AB5-445D-A83B-862645CD51EA}"/>
              </a:ext>
            </a:extLst>
          </p:cNvPr>
          <p:cNvSpPr txBox="1"/>
          <p:nvPr/>
        </p:nvSpPr>
        <p:spPr>
          <a:xfrm>
            <a:off x="4946808" y="1699386"/>
            <a:ext cx="843988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Ürün hakkındaki </a:t>
            </a:r>
            <a:r>
              <a:rPr lang="tr-TR" sz="2400" b="1" dirty="0">
                <a:cs typeface="Times New Roman" panose="02020603050405020304" pitchFamily="18" charset="0"/>
              </a:rPr>
              <a:t>kullanıcı yorumlarını </a:t>
            </a:r>
            <a:r>
              <a:rPr lang="tr-TR" sz="2400" dirty="0">
                <a:cs typeface="Times New Roman" panose="02020603050405020304" pitchFamily="18" charset="0"/>
              </a:rPr>
              <a:t>okuyun.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tr-TR" sz="240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Site hakkında </a:t>
            </a:r>
            <a:r>
              <a:rPr lang="tr-TR" sz="2400" b="1" dirty="0">
                <a:cs typeface="Times New Roman" panose="02020603050405020304" pitchFamily="18" charset="0"/>
              </a:rPr>
              <a:t>araştırma</a:t>
            </a:r>
            <a:r>
              <a:rPr lang="tr-TR" sz="2400" dirty="0">
                <a:cs typeface="Times New Roman" panose="02020603050405020304" pitchFamily="18" charset="0"/>
              </a:rPr>
              <a:t> yapın.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tr-TR" sz="240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Ortak bilgisayarları </a:t>
            </a:r>
            <a:r>
              <a:rPr lang="tr-TR" sz="2400" b="1" dirty="0">
                <a:cs typeface="Times New Roman" panose="02020603050405020304" pitchFamily="18" charset="0"/>
              </a:rPr>
              <a:t>kullanmayın.</a:t>
            </a:r>
          </a:p>
          <a:p>
            <a:endParaRPr lang="tr-TR" sz="240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Kart bilgileriniz </a:t>
            </a:r>
            <a:r>
              <a:rPr lang="tr-TR" sz="2400" b="1" dirty="0">
                <a:cs typeface="Times New Roman" panose="02020603050405020304" pitchFamily="18" charset="0"/>
              </a:rPr>
              <a:t>kaydetmeyin.</a:t>
            </a:r>
          </a:p>
        </p:txBody>
      </p:sp>
    </p:spTree>
    <p:extLst>
      <p:ext uri="{BB962C8B-B14F-4D97-AF65-F5344CB8AC3E}">
        <p14:creationId xmlns:p14="http://schemas.microsoft.com/office/powerpoint/2010/main" val="3240601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 devlet giriş nasıl yapılır? Unutulan e- Devlet şifresi nasıl alınır? -  Son Dakika Yaşam Haberleri">
            <a:extLst>
              <a:ext uri="{FF2B5EF4-FFF2-40B4-BE49-F238E27FC236}">
                <a16:creationId xmlns:a16="http://schemas.microsoft.com/office/drawing/2014/main" id="{6053D71C-8D20-4B42-9CCB-B1606FBE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6" y="601176"/>
            <a:ext cx="371098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anal Kart Nedir? Nasıl Kullanılır? - CHIP Online">
            <a:extLst>
              <a:ext uri="{FF2B5EF4-FFF2-40B4-BE49-F238E27FC236}">
                <a16:creationId xmlns:a16="http://schemas.microsoft.com/office/drawing/2014/main" id="{9BCC7917-32A3-4F3C-A4A8-BE2455BA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4" y="3866785"/>
            <a:ext cx="2552052" cy="140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E035BF63-C71D-4248-BD2D-43FB5E920AF0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9398877-7FB9-416C-90E8-917592B33D06}"/>
              </a:ext>
            </a:extLst>
          </p:cNvPr>
          <p:cNvSpPr txBox="1"/>
          <p:nvPr/>
        </p:nvSpPr>
        <p:spPr>
          <a:xfrm>
            <a:off x="415535" y="2176466"/>
            <a:ext cx="109630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Bağlantı ve adresin doğruluğunu </a:t>
            </a:r>
            <a:r>
              <a:rPr lang="tr-TR" sz="2400" b="1" dirty="0">
                <a:cs typeface="Times New Roman" panose="02020603050405020304" pitchFamily="18" charset="0"/>
              </a:rPr>
              <a:t>teyit edin.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tr-TR" sz="240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Sitenin ticari unvanını ve iletişim bilgilerini e-devlet üzerinden </a:t>
            </a:r>
            <a:r>
              <a:rPr lang="tr-TR" sz="2400" b="1" dirty="0">
                <a:cs typeface="Times New Roman" panose="02020603050405020304" pitchFamily="18" charset="0"/>
              </a:rPr>
              <a:t>kontrol edin.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tr-TR" sz="240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Sanal kart </a:t>
            </a:r>
            <a:r>
              <a:rPr lang="tr-TR" sz="2400" dirty="0">
                <a:cs typeface="Times New Roman" panose="02020603050405020304" pitchFamily="18" charset="0"/>
              </a:rPr>
              <a:t>kullanmaya özen gösterin, sözleşme ve formları </a:t>
            </a:r>
            <a:r>
              <a:rPr lang="tr-TR" sz="2400" b="1" dirty="0">
                <a:cs typeface="Times New Roman" panose="02020603050405020304" pitchFamily="18" charset="0"/>
              </a:rPr>
              <a:t>okuyun.</a:t>
            </a:r>
          </a:p>
        </p:txBody>
      </p:sp>
    </p:spTree>
    <p:extLst>
      <p:ext uri="{BB962C8B-B14F-4D97-AF65-F5344CB8AC3E}">
        <p14:creationId xmlns:p14="http://schemas.microsoft.com/office/powerpoint/2010/main" val="1012907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40281" y="975069"/>
            <a:ext cx="11711437" cy="418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3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MAĞDURİYETLE KARŞILAŞILMASI DURUMUNDA</a:t>
            </a:r>
          </a:p>
          <a:p>
            <a:pPr algn="ctr"/>
            <a:r>
              <a:rPr lang="tr-TR" sz="5333" b="1" dirty="0">
                <a:solidFill>
                  <a:srgbClr val="FF0000"/>
                </a:solidFill>
                <a:cs typeface="Times New Roman" panose="02020603050405020304" pitchFamily="18" charset="0"/>
              </a:rPr>
              <a:t>YAPILABİLECEKLER</a:t>
            </a:r>
          </a:p>
          <a:p>
            <a:pPr algn="ctr"/>
            <a:r>
              <a:rPr lang="tr-TR" sz="5333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VE</a:t>
            </a:r>
            <a:endParaRPr lang="tr-TR" sz="5333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tr-TR" sz="5333" b="1" dirty="0">
                <a:solidFill>
                  <a:srgbClr val="FF0000"/>
                </a:solidFill>
                <a:cs typeface="Times New Roman" panose="02020603050405020304" pitchFamily="18" charset="0"/>
              </a:rPr>
              <a:t>BAŞVURU YOLLARI</a:t>
            </a: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D47C90BC-B9EC-4011-818E-FCBB753AA8D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18550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FEA6323B-7566-433B-9FE1-DE3AC4415470}"/>
              </a:ext>
            </a:extLst>
          </p:cNvPr>
          <p:cNvSpPr txBox="1">
            <a:spLocks/>
          </p:cNvSpPr>
          <p:nvPr/>
        </p:nvSpPr>
        <p:spPr>
          <a:xfrm>
            <a:off x="709661" y="2441720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 Siber zorbayı engelleyin.</a:t>
            </a:r>
          </a:p>
          <a:p>
            <a:endParaRPr lang="tr-TR" sz="2133" dirty="0"/>
          </a:p>
        </p:txBody>
      </p:sp>
      <p:pic>
        <p:nvPicPr>
          <p:cNvPr id="7" name="Picture 6" descr="Sitene Sağ Tık Engelleme Ekle, Sağ Tık Engelleme Kodu, Sağ Tık Engelleme">
            <a:extLst>
              <a:ext uri="{FF2B5EF4-FFF2-40B4-BE49-F238E27FC236}">
                <a16:creationId xmlns:a16="http://schemas.microsoft.com/office/drawing/2014/main" id="{179E374C-5A20-4114-8B01-64367E2C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08" y="2032776"/>
            <a:ext cx="1816951" cy="18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E0337F3-5AB1-444A-84EA-0D7C2C4ACAE5}"/>
              </a:ext>
            </a:extLst>
          </p:cNvPr>
          <p:cNvSpPr txBox="1">
            <a:spLocks/>
          </p:cNvSpPr>
          <p:nvPr/>
        </p:nvSpPr>
        <p:spPr>
          <a:xfrm>
            <a:off x="772879" y="1745200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9600" dirty="0">
                <a:solidFill>
                  <a:schemeClr val="tx2">
                    <a:lumMod val="50000"/>
                  </a:schemeClr>
                </a:solidFill>
              </a:rPr>
              <a:t>Misilleme yapmayın.</a:t>
            </a:r>
          </a:p>
          <a:p>
            <a:endParaRPr lang="tr-TR" sz="213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9A8C7A27-EC03-4D08-842A-C4C3579AC80C}"/>
              </a:ext>
            </a:extLst>
          </p:cNvPr>
          <p:cNvSpPr txBox="1">
            <a:spLocks/>
          </p:cNvSpPr>
          <p:nvPr/>
        </p:nvSpPr>
        <p:spPr>
          <a:xfrm>
            <a:off x="709661" y="3124967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 Siber zorbayı platforma şikayet edin.</a:t>
            </a:r>
          </a:p>
          <a:p>
            <a:endParaRPr lang="tr-TR" sz="2133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04D3D01B-144F-4D8B-A250-7AE6C883E0F9}"/>
              </a:ext>
            </a:extLst>
          </p:cNvPr>
          <p:cNvSpPr txBox="1">
            <a:spLocks/>
          </p:cNvSpPr>
          <p:nvPr/>
        </p:nvSpPr>
        <p:spPr>
          <a:xfrm>
            <a:off x="772879" y="3768374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Mağduriyetinize ait delilleri saklayın.</a:t>
            </a:r>
          </a:p>
          <a:p>
            <a:endParaRPr lang="tr-TR" sz="2133" dirty="0"/>
          </a:p>
        </p:txBody>
      </p:sp>
      <p:sp>
        <p:nvSpPr>
          <p:cNvPr id="11" name="Slayt Numarası Yer Tutucusu 3">
            <a:extLst>
              <a:ext uri="{FF2B5EF4-FFF2-40B4-BE49-F238E27FC236}">
                <a16:creationId xmlns:a16="http://schemas.microsoft.com/office/drawing/2014/main" id="{EA730A8B-1880-4F00-928E-E14DD719B26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32875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3"/>
          <p:cNvSpPr txBox="1">
            <a:spLocks/>
          </p:cNvSpPr>
          <p:nvPr/>
        </p:nvSpPr>
        <p:spPr>
          <a:xfrm>
            <a:off x="2" y="6063213"/>
            <a:ext cx="12191997" cy="328024"/>
          </a:xfrm>
          <a:prstGeom prst="rect">
            <a:avLst/>
          </a:prstGeom>
        </p:spPr>
        <p:txBody>
          <a:bodyPr vert="horz" lIns="121920" tIns="60960" rIns="121920" bIns="6096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667" b="1" dirty="0">
              <a:solidFill>
                <a:schemeClr val="tx1"/>
              </a:solidFill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2447" y="395323"/>
            <a:ext cx="12192000" cy="8703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DA91E4AB-A332-494C-BA52-6E042233188B}"/>
              </a:ext>
            </a:extLst>
          </p:cNvPr>
          <p:cNvSpPr txBox="1">
            <a:spLocks/>
          </p:cNvSpPr>
          <p:nvPr/>
        </p:nvSpPr>
        <p:spPr>
          <a:xfrm>
            <a:off x="678058" y="1498561"/>
            <a:ext cx="10585336" cy="28753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tr-TR" sz="2400" dirty="0"/>
              <a:t>Mağduriyet yaşadığınız konuya ilişkin </a:t>
            </a:r>
            <a:r>
              <a:rPr lang="tr-TR" sz="2400" dirty="0">
                <a:solidFill>
                  <a:srgbClr val="FF0000"/>
                </a:solidFill>
              </a:rPr>
              <a:t>delilleri</a:t>
            </a:r>
            <a:r>
              <a:rPr lang="tr-TR" sz="2400" dirty="0"/>
              <a:t> saklayın,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18 yaşından büyükseniz ŞAHSEN</a:t>
            </a:r>
            <a:r>
              <a:rPr lang="tr-TR" sz="2400" dirty="0"/>
              <a:t>; Cumhuriyet savcılığına, polise ve jandarmaya başvurabilir.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18 yaşından küçükseniz ANNE VEYA BABANIZLA birlikte</a:t>
            </a:r>
            <a:r>
              <a:rPr lang="tr-TR" sz="2400" dirty="0"/>
              <a:t>; Cumhuriyet savcılığına, polise ve jandarmaya başvurabilir.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16" name="Slayt Numarası Yer Tutucusu 3">
            <a:extLst>
              <a:ext uri="{FF2B5EF4-FFF2-40B4-BE49-F238E27FC236}">
                <a16:creationId xmlns:a16="http://schemas.microsoft.com/office/drawing/2014/main" id="{B723C365-D4B0-4CBC-8F88-2185566D9C3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3389</a:t>
            </a:r>
          </a:p>
        </p:txBody>
      </p:sp>
    </p:spTree>
    <p:extLst>
      <p:ext uri="{BB962C8B-B14F-4D97-AF65-F5344CB8AC3E}">
        <p14:creationId xmlns:p14="http://schemas.microsoft.com/office/powerpoint/2010/main" val="2831286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1063" y="978841"/>
            <a:ext cx="9800463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 ARAYABİLECEĞİNİZ ACİL TELEFON HATLARI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	Acil bir konu / durum olması halinde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112 </a:t>
            </a:r>
            <a:r>
              <a:rPr lang="tr-TR" sz="2400" dirty="0">
                <a:cs typeface="Times New Roman" panose="02020603050405020304" pitchFamily="18" charset="0"/>
              </a:rPr>
              <a:t>ihbar hattını aramalısınız.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14954" y="2819149"/>
            <a:ext cx="7297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tr-TR" sz="2400" dirty="0"/>
              <a:t> </a:t>
            </a:r>
            <a:r>
              <a:rPr lang="tr-TR" sz="2400" b="1" dirty="0">
                <a:cs typeface="Times New Roman" panose="02020603050405020304" pitchFamily="18" charset="0"/>
              </a:rPr>
              <a:t>ÇEVRİMİÇİ İHBAR ADRESİ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endParaRPr lang="tr-TR" sz="2400" b="1" dirty="0"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	Çevrim içi olarak aşağıda belirtilen adresten ihbarda bulunabilirsiniz.</a:t>
            </a:r>
          </a:p>
          <a:p>
            <a:pPr algn="just"/>
            <a:endParaRPr lang="tr-TR" sz="2400" dirty="0">
              <a:cs typeface="Times New Roman" panose="02020603050405020304" pitchFamily="18" charset="0"/>
            </a:endParaRPr>
          </a:p>
          <a:p>
            <a:pPr algn="just"/>
            <a:r>
              <a:rPr lang="fr-FR" sz="2400" u="sng" dirty="0">
                <a:solidFill>
                  <a:srgbClr val="FF0000"/>
                </a:solidFill>
                <a:hlinkClick r:id="rId3"/>
              </a:rPr>
              <a:t>https://onlineislemler.egm.gov.tr/</a:t>
            </a:r>
            <a:endParaRPr lang="tr-TR" sz="2400" u="sng" dirty="0">
              <a:solidFill>
                <a:srgbClr val="FF0000"/>
              </a:solidFill>
            </a:endParaRPr>
          </a:p>
        </p:txBody>
      </p:sp>
      <p:sp>
        <p:nvSpPr>
          <p:cNvPr id="9" name="Slayt Numarası Yer Tutucusu 3"/>
          <p:cNvSpPr txBox="1">
            <a:spLocks/>
          </p:cNvSpPr>
          <p:nvPr/>
        </p:nvSpPr>
        <p:spPr>
          <a:xfrm>
            <a:off x="2" y="6063213"/>
            <a:ext cx="12191997" cy="328024"/>
          </a:xfrm>
          <a:prstGeom prst="rect">
            <a:avLst/>
          </a:prstGeom>
        </p:spPr>
        <p:txBody>
          <a:bodyPr vert="horz" lIns="121920" tIns="60960" rIns="121920" bIns="6096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667" b="1" dirty="0">
              <a:solidFill>
                <a:schemeClr val="tx1"/>
              </a:solidFill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2447" y="395323"/>
            <a:ext cx="12192000" cy="8703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661EAF-BCEE-4902-A955-C21AAE1FE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746" y="779454"/>
            <a:ext cx="2030981" cy="1901535"/>
          </a:xfrm>
          <a:prstGeom prst="rect">
            <a:avLst/>
          </a:prstGeom>
        </p:spPr>
      </p:pic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1DFDBBB5-D0DF-42F0-985B-6A40949E42D8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/>
              <a:t>39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80CF36D-03F8-47B7-BBFB-81A6A7F85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355" y="4101978"/>
            <a:ext cx="3830782" cy="10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8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9612C5D2-E2F0-494A-A234-09B93A676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518859"/>
              </p:ext>
            </p:extLst>
          </p:nvPr>
        </p:nvGraphicFramePr>
        <p:xfrm>
          <a:off x="643466" y="1007534"/>
          <a:ext cx="10905067" cy="456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İçerik Yer Tutucusu 8">
            <a:extLst>
              <a:ext uri="{FF2B5EF4-FFF2-40B4-BE49-F238E27FC236}">
                <a16:creationId xmlns:a16="http://schemas.microsoft.com/office/drawing/2014/main" id="{CA114F96-06F1-45BC-8324-66A78BA11DBB}"/>
              </a:ext>
            </a:extLst>
          </p:cNvPr>
          <p:cNvSpPr txBox="1">
            <a:spLocks/>
          </p:cNvSpPr>
          <p:nvPr/>
        </p:nvSpPr>
        <p:spPr>
          <a:xfrm>
            <a:off x="643466" y="222252"/>
            <a:ext cx="10515600" cy="182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rgbClr val="00B0F0"/>
                </a:solidFill>
              </a:rPr>
              <a:t>Dijital Okuryazarlığın </a:t>
            </a:r>
            <a:r>
              <a:rPr lang="tr-TR" sz="5800" b="1" dirty="0">
                <a:solidFill>
                  <a:srgbClr val="00B0F0"/>
                </a:solidFill>
              </a:rPr>
              <a:t>3 Ana İlkesi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45C3A4-6285-4337-8DD2-D0D8B349C01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464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76EC4C87-C6AF-4F46-AABC-38CFF799016D}"/>
              </a:ext>
            </a:extLst>
          </p:cNvPr>
          <p:cNvSpPr txBox="1"/>
          <p:nvPr/>
        </p:nvSpPr>
        <p:spPr>
          <a:xfrm>
            <a:off x="3104619" y="1586939"/>
            <a:ext cx="5395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cs typeface="Times New Roman" panose="02020603050405020304" pitchFamily="18" charset="0"/>
              </a:rPr>
              <a:t>www.siberay.com.tr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C99E4B9-7F33-42BB-B7EA-529EE0111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99" y="2608399"/>
            <a:ext cx="1061823" cy="107485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93557B6-CC53-4ED6-9D0A-24469254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76" y="2608398"/>
            <a:ext cx="1158606" cy="107485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8204551-344C-4D16-85C2-7FCB8028A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0" y="2566066"/>
            <a:ext cx="1229254" cy="112205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2D703418-FEE1-4041-8A04-0021AD994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01" y="2599774"/>
            <a:ext cx="1229254" cy="1073831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CD18A856-9C78-4649-8838-FD40372945E3}"/>
              </a:ext>
            </a:extLst>
          </p:cNvPr>
          <p:cNvSpPr txBox="1"/>
          <p:nvPr/>
        </p:nvSpPr>
        <p:spPr>
          <a:xfrm>
            <a:off x="4394282" y="3683251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cs typeface="Times New Roman" panose="02020603050405020304" pitchFamily="18" charset="0"/>
              </a:rPr>
              <a:t>@ S i b e r a y E G M</a:t>
            </a:r>
          </a:p>
        </p:txBody>
      </p:sp>
      <p:sp>
        <p:nvSpPr>
          <p:cNvPr id="10" name="Slayt Numarası Yer Tutucusu 3">
            <a:extLst>
              <a:ext uri="{FF2B5EF4-FFF2-40B4-BE49-F238E27FC236}">
                <a16:creationId xmlns:a16="http://schemas.microsoft.com/office/drawing/2014/main" id="{729854D2-3CD2-470B-927C-B58B05EF4E3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6587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F24B1A-6846-4563-ACD5-9A811D17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756" y="3908875"/>
            <a:ext cx="3540557" cy="498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000" dirty="0"/>
              <a:t>Bilgiye ulaşma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4C4E0E-4216-4964-A7AF-0DD03B64E150}"/>
              </a:ext>
            </a:extLst>
          </p:cNvPr>
          <p:cNvSpPr txBox="1"/>
          <p:nvPr/>
        </p:nvSpPr>
        <p:spPr>
          <a:xfrm>
            <a:off x="1602639" y="584278"/>
            <a:ext cx="8986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Neden Dijital Okuryazarlık ?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AF525120-565B-4634-8DE2-28BC191FCCB0}"/>
              </a:ext>
            </a:extLst>
          </p:cNvPr>
          <p:cNvSpPr txBox="1">
            <a:spLocks/>
          </p:cNvSpPr>
          <p:nvPr/>
        </p:nvSpPr>
        <p:spPr>
          <a:xfrm>
            <a:off x="3133412" y="4289115"/>
            <a:ext cx="6704108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/>
              <a:t>Medyayı aktif ve yenilikçi kullanım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2153E5D-F179-4730-807D-B898EB22DF0C}"/>
              </a:ext>
            </a:extLst>
          </p:cNvPr>
          <p:cNvSpPr txBox="1">
            <a:spLocks/>
          </p:cNvSpPr>
          <p:nvPr/>
        </p:nvSpPr>
        <p:spPr>
          <a:xfrm>
            <a:off x="3174575" y="3400728"/>
            <a:ext cx="4347634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Muhakeme yapma</a:t>
            </a: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0DEAE0FA-AF40-4D77-9DDE-831AB014B7C6}"/>
              </a:ext>
            </a:extLst>
          </p:cNvPr>
          <p:cNvSpPr txBox="1">
            <a:spLocks/>
          </p:cNvSpPr>
          <p:nvPr/>
        </p:nvSpPr>
        <p:spPr>
          <a:xfrm>
            <a:off x="4721464" y="2895137"/>
            <a:ext cx="5501925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Kişisel verilerin önemi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F4FB4C60-4FBE-4EE9-B4CF-E7451F06C141}"/>
              </a:ext>
            </a:extLst>
          </p:cNvPr>
          <p:cNvSpPr txBox="1">
            <a:spLocks/>
          </p:cNvSpPr>
          <p:nvPr/>
        </p:nvSpPr>
        <p:spPr>
          <a:xfrm>
            <a:off x="3069438" y="2370106"/>
            <a:ext cx="5501925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4000" dirty="0"/>
              <a:t>Ahlaki ve etik değerler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AE041C6E-1A48-4DB0-9F76-0F3CEFC617DB}"/>
              </a:ext>
            </a:extLst>
          </p:cNvPr>
          <p:cNvSpPr txBox="1">
            <a:spLocks/>
          </p:cNvSpPr>
          <p:nvPr/>
        </p:nvSpPr>
        <p:spPr>
          <a:xfrm>
            <a:off x="3165755" y="2075877"/>
            <a:ext cx="3540557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/>
              <a:t>Eleştirel Düşünme</a:t>
            </a:r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9792EC4F-BF53-473A-B770-8BF0A212521A}"/>
              </a:ext>
            </a:extLst>
          </p:cNvPr>
          <p:cNvSpPr txBox="1">
            <a:spLocks/>
          </p:cNvSpPr>
          <p:nvPr/>
        </p:nvSpPr>
        <p:spPr>
          <a:xfrm rot="16200000">
            <a:off x="1541414" y="2896107"/>
            <a:ext cx="3043203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İletişim ve İş Birliği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0A45484C-31C3-4323-9C5D-59811B022176}"/>
              </a:ext>
            </a:extLst>
          </p:cNvPr>
          <p:cNvSpPr txBox="1">
            <a:spLocks/>
          </p:cNvSpPr>
          <p:nvPr/>
        </p:nvSpPr>
        <p:spPr>
          <a:xfrm>
            <a:off x="6226713" y="3345227"/>
            <a:ext cx="1878974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600" dirty="0"/>
              <a:t>Problem Çözme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D7B3C4F1-D1C9-4197-9225-06EECD52C512}"/>
              </a:ext>
            </a:extLst>
          </p:cNvPr>
          <p:cNvSpPr txBox="1">
            <a:spLocks/>
          </p:cNvSpPr>
          <p:nvPr/>
        </p:nvSpPr>
        <p:spPr>
          <a:xfrm>
            <a:off x="5231133" y="1920935"/>
            <a:ext cx="5501925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600" dirty="0"/>
              <a:t>Yaratıcılık ve Yenilik</a:t>
            </a:r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id="{194A8D7F-D916-4D54-A31E-0BAECA608BD5}"/>
              </a:ext>
            </a:extLst>
          </p:cNvPr>
          <p:cNvSpPr txBox="1">
            <a:spLocks/>
          </p:cNvSpPr>
          <p:nvPr/>
        </p:nvSpPr>
        <p:spPr>
          <a:xfrm rot="16200000">
            <a:off x="7358080" y="3114604"/>
            <a:ext cx="1878976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/>
              <a:t>Araştırma</a:t>
            </a:r>
          </a:p>
        </p:txBody>
      </p:sp>
      <p:sp>
        <p:nvSpPr>
          <p:cNvPr id="18" name="Slayt Numarası Yer Tutucusu 3">
            <a:extLst>
              <a:ext uri="{FF2B5EF4-FFF2-40B4-BE49-F238E27FC236}">
                <a16:creationId xmlns:a16="http://schemas.microsoft.com/office/drawing/2014/main" id="{01C4C05B-E37B-4A75-B207-595D2C0CD71F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102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540900" y="1788112"/>
            <a:ext cx="11110200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Dijitalleşen dünya ile hayatımıza giren dijital okuryazarlık kavramı, </a:t>
            </a:r>
            <a:r>
              <a:rPr lang="tr-TR" sz="2800" i="1" dirty="0">
                <a:solidFill>
                  <a:srgbClr val="FF0000"/>
                </a:solidFill>
              </a:rPr>
              <a:t>dijital mecradaki içerik ve eylemleri doğru anlamak ve yorumlamak</a:t>
            </a:r>
            <a:r>
              <a:rPr lang="tr-TR" sz="2800" i="1" dirty="0"/>
              <a:t> </a:t>
            </a:r>
            <a:r>
              <a:rPr lang="tr-TR" sz="2800" dirty="0"/>
              <a:t>açısından önemlidir.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C1FC85D2-068B-48BB-86BF-477B706C44E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938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6221EE9-C6FC-402A-9ED9-AE9755021CD0}"/>
              </a:ext>
            </a:extLst>
          </p:cNvPr>
          <p:cNvSpPr txBox="1"/>
          <p:nvPr/>
        </p:nvSpPr>
        <p:spPr>
          <a:xfrm>
            <a:off x="693300" y="2759458"/>
            <a:ext cx="111102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Peki dijital okuryazarlığın beraberinde getirdiği temel kavramlar nelerdir?</a:t>
            </a:r>
            <a:endParaRPr lang="tr-TR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B39E9AAA-3AA8-4CAA-9348-A2F01650B61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557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59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C000"/>
                </a:solidFill>
                <a:latin typeface="+mn-lt"/>
              </a:rPr>
              <a:t>Dijital Ortam Ağa Bağlıdır.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C0EA51-8469-4FAB-9AB4-67620DC5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825"/>
            <a:ext cx="10515600" cy="1019175"/>
          </a:xfrm>
        </p:spPr>
        <p:txBody>
          <a:bodyPr/>
          <a:lstStyle/>
          <a:p>
            <a:r>
              <a:rPr lang="tr-TR" dirty="0"/>
              <a:t>Tek yönlü bir bağlantı yoktur.</a:t>
            </a:r>
          </a:p>
          <a:p>
            <a:r>
              <a:rPr lang="tr-TR" dirty="0"/>
              <a:t>Herkes içerik yayınlayabilir ve izleyici bulabilir.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A52ABA2-223B-416C-80DC-7701869AB22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5340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59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C000"/>
                </a:solidFill>
                <a:latin typeface="+mn-lt"/>
              </a:rPr>
              <a:t>Dijital Medya Kalıcı, Aranabilir ve Paylaşılabilirdir.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C0EA51-8469-4FAB-9AB4-67620DC5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tr-TR" dirty="0"/>
              <a:t>İçerikler kalıcı, depolanabilir, aranabilir ve dizine eklenebilir.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0E48BF-B7A2-4A72-A126-117A0C502CE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1894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8226</TotalTime>
  <Words>1594</Words>
  <Application>Microsoft Office PowerPoint</Application>
  <PresentationFormat>Geniş ekran</PresentationFormat>
  <Paragraphs>306</Paragraphs>
  <Slides>40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</vt:lpstr>
      <vt:lpstr>Calibri Light</vt:lpstr>
      <vt:lpstr>Times New Roman</vt:lpstr>
      <vt:lpstr>Wingdings</vt:lpstr>
      <vt:lpstr>Office Teması</vt:lpstr>
      <vt:lpstr>PowerPoint Sunusu</vt:lpstr>
      <vt:lpstr>DİJİTAL OKURYAZARLIK</vt:lpstr>
      <vt:lpstr>PowerPoint Sunusu</vt:lpstr>
      <vt:lpstr>PowerPoint Sunusu</vt:lpstr>
      <vt:lpstr>PowerPoint Sunusu</vt:lpstr>
      <vt:lpstr>PowerPoint Sunusu</vt:lpstr>
      <vt:lpstr>PowerPoint Sunusu</vt:lpstr>
      <vt:lpstr>Dijital Ortam Ağa Bağlıdır.</vt:lpstr>
      <vt:lpstr>Dijital Medya Kalıcı, Aranabilir ve Paylaşılabilirdir.</vt:lpstr>
      <vt:lpstr>Dijital Medyanın Bilinmeyen ve Beklenmedik İzleyicileri Vardır.</vt:lpstr>
      <vt:lpstr>Dijital Medya Deneyimleri Gerçektir Ancak Her Zaman Gerçek Hissettirmez.</vt:lpstr>
      <vt:lpstr>Dijital Medyanın Geliştiricilerinin Oluşturdukları Mimariler Kullanıcı Hareketlerini Etkiler.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İnternete erişim imkanı olan hane oranı %94,1 oldu.</vt:lpstr>
      <vt:lpstr>İnternet kullanan bireylerin oranı %85,0 oldu.</vt:lpstr>
      <vt:lpstr>İnternet üzerinden mal veya hizmet siparişi verme ya da satın alma oranı %46,2 oldu. </vt:lpstr>
      <vt:lpstr>İnternetten en fazla %71,3 ile giyim, ayakkabı ve aksesuar satın alındı. </vt:lpstr>
      <vt:lpstr>En çok satın alınan veya abone olunan dijital içerik %26,4 ile film veya dizi izleme hizmeti oldu. </vt:lpstr>
      <vt:lpstr>Teknoloji Kullanımıyla Birlikte;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Muammer ERTAS</dc:creator>
  <cp:lastModifiedBy>Sinem Şerife KANDEMİR</cp:lastModifiedBy>
  <cp:revision>812</cp:revision>
  <cp:lastPrinted>2022-01-19T09:08:22Z</cp:lastPrinted>
  <dcterms:created xsi:type="dcterms:W3CDTF">2019-12-24T11:08:05Z</dcterms:created>
  <dcterms:modified xsi:type="dcterms:W3CDTF">2023-03-20T14:37:51Z</dcterms:modified>
</cp:coreProperties>
</file>